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09" r:id="rId2"/>
    <p:sldId id="313" r:id="rId3"/>
    <p:sldId id="315" r:id="rId4"/>
    <p:sldId id="314" r:id="rId5"/>
    <p:sldId id="316" r:id="rId6"/>
    <p:sldId id="318" r:id="rId7"/>
    <p:sldId id="319" r:id="rId8"/>
    <p:sldId id="320" r:id="rId9"/>
    <p:sldId id="321" r:id="rId10"/>
    <p:sldId id="322" r:id="rId11"/>
    <p:sldId id="327" r:id="rId12"/>
    <p:sldId id="324" r:id="rId13"/>
    <p:sldId id="326" r:id="rId14"/>
    <p:sldId id="330" r:id="rId15"/>
    <p:sldId id="331" r:id="rId16"/>
  </p:sldIdLst>
  <p:sldSz cx="9144000" cy="5143500" type="screen16x9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B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49" autoAdjust="0"/>
    <p:restoredTop sz="94444" autoAdjust="0"/>
  </p:normalViewPr>
  <p:slideViewPr>
    <p:cSldViewPr showGuides="1">
      <p:cViewPr varScale="1">
        <p:scale>
          <a:sx n="138" d="100"/>
          <a:sy n="138" d="100"/>
        </p:scale>
        <p:origin x="192" y="448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8F7C77-1EC5-4875-B7B5-CD5D008668E2}" type="datetimeFigureOut">
              <a:rPr lang="de-DE" smtClean="0"/>
              <a:t>05.12.19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A2268A-0745-4898-9EFF-A692ACB0840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1000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0DE73-8733-43C4-A943-00C7439743A6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538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A2268A-0745-4898-9EFF-A692ACB08400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8799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A2268A-0745-4898-9EFF-A692ACB08400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0975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A2268A-0745-4898-9EFF-A692ACB08400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0721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A2268A-0745-4898-9EFF-A692ACB08400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3588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A2268A-0745-4898-9EFF-A692ACB08400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7350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A2268A-0745-4898-9EFF-A692ACB08400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5766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/>
          <p:cNvSpPr>
            <a:spLocks noGrp="1"/>
          </p:cNvSpPr>
          <p:nvPr>
            <p:ph type="pic" sz="quarter" idx="10"/>
          </p:nvPr>
        </p:nvSpPr>
        <p:spPr>
          <a:xfrm>
            <a:off x="0" y="872100"/>
            <a:ext cx="9144000" cy="4271400"/>
          </a:xfrm>
          <a:solidFill>
            <a:schemeClr val="accent1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3240000"/>
            <a:ext cx="7772400" cy="722184"/>
          </a:xfrm>
        </p:spPr>
        <p:txBody>
          <a:bodyPr/>
          <a:lstStyle>
            <a:lvl1pPr>
              <a:lnSpc>
                <a:spcPts val="31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67544" y="4033679"/>
            <a:ext cx="6400800" cy="469218"/>
          </a:xfrm>
        </p:spPr>
        <p:txBody>
          <a:bodyPr/>
          <a:lstStyle>
            <a:lvl1pPr marL="0" indent="0" algn="l">
              <a:lnSpc>
                <a:spcPts val="2500"/>
              </a:lnSpc>
              <a:buNone/>
              <a:defRPr sz="2200" b="0">
                <a:solidFill>
                  <a:schemeClr val="bg1"/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0" y="3591000"/>
            <a:ext cx="9144000" cy="861300"/>
            <a:chOff x="0" y="4788000"/>
            <a:chExt cx="9144000" cy="1148400"/>
          </a:xfrm>
        </p:grpSpPr>
        <p:cxnSp>
          <p:nvCxnSpPr>
            <p:cNvPr id="8" name="ToolBarVLine_ght Connector 19_301948011"/>
            <p:cNvCxnSpPr/>
            <p:nvPr/>
          </p:nvCxnSpPr>
          <p:spPr>
            <a:xfrm>
              <a:off x="0" y="5184000"/>
              <a:ext cx="9144000" cy="0"/>
            </a:xfrm>
            <a:prstGeom prst="line">
              <a:avLst/>
            </a:prstGeom>
            <a:ln w="127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ToolBarVLine_ght Connector 20_774740100"/>
            <p:cNvCxnSpPr/>
            <p:nvPr/>
          </p:nvCxnSpPr>
          <p:spPr>
            <a:xfrm>
              <a:off x="0" y="4788000"/>
              <a:ext cx="9144000" cy="0"/>
            </a:xfrm>
            <a:prstGeom prst="line">
              <a:avLst/>
            </a:prstGeom>
            <a:ln w="127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ToolBarVLine_ght Connector 21_14017642"/>
            <p:cNvCxnSpPr/>
            <p:nvPr/>
          </p:nvCxnSpPr>
          <p:spPr>
            <a:xfrm>
              <a:off x="0" y="5936400"/>
              <a:ext cx="9144000" cy="0"/>
            </a:xfrm>
            <a:prstGeom prst="line">
              <a:avLst/>
            </a:prstGeom>
            <a:ln w="127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ToolBarVLine_ght Connector 22_760723591"/>
            <p:cNvCxnSpPr/>
            <p:nvPr/>
          </p:nvCxnSpPr>
          <p:spPr>
            <a:xfrm>
              <a:off x="0" y="5619600"/>
              <a:ext cx="9144000" cy="0"/>
            </a:xfrm>
            <a:prstGeom prst="line">
              <a:avLst/>
            </a:prstGeom>
            <a:ln w="127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uppieren 11"/>
          <p:cNvGrpSpPr/>
          <p:nvPr userDrawn="1"/>
        </p:nvGrpSpPr>
        <p:grpSpPr>
          <a:xfrm>
            <a:off x="0" y="3591000"/>
            <a:ext cx="9144000" cy="861300"/>
            <a:chOff x="0" y="4788000"/>
            <a:chExt cx="9144000" cy="1148400"/>
          </a:xfrm>
        </p:grpSpPr>
        <p:cxnSp>
          <p:nvCxnSpPr>
            <p:cNvPr id="14" name="ToolBarVLine_ght Connector 19_301948011"/>
            <p:cNvCxnSpPr/>
            <p:nvPr/>
          </p:nvCxnSpPr>
          <p:spPr>
            <a:xfrm>
              <a:off x="0" y="5184000"/>
              <a:ext cx="9144000" cy="0"/>
            </a:xfrm>
            <a:prstGeom prst="line">
              <a:avLst/>
            </a:prstGeom>
            <a:ln w="127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ToolBarVLine_ght Connector 20_774740100"/>
            <p:cNvCxnSpPr/>
            <p:nvPr/>
          </p:nvCxnSpPr>
          <p:spPr>
            <a:xfrm>
              <a:off x="0" y="4788000"/>
              <a:ext cx="9144000" cy="0"/>
            </a:xfrm>
            <a:prstGeom prst="line">
              <a:avLst/>
            </a:prstGeom>
            <a:ln w="127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ToolBarVLine_ght Connector 21_14017642"/>
            <p:cNvCxnSpPr/>
            <p:nvPr/>
          </p:nvCxnSpPr>
          <p:spPr>
            <a:xfrm>
              <a:off x="0" y="5936400"/>
              <a:ext cx="9144000" cy="0"/>
            </a:xfrm>
            <a:prstGeom prst="line">
              <a:avLst/>
            </a:prstGeom>
            <a:ln w="127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ToolBarVLine_ght Connector 22_760723591"/>
            <p:cNvCxnSpPr/>
            <p:nvPr/>
          </p:nvCxnSpPr>
          <p:spPr>
            <a:xfrm>
              <a:off x="0" y="5619600"/>
              <a:ext cx="9144000" cy="0"/>
            </a:xfrm>
            <a:prstGeom prst="line">
              <a:avLst/>
            </a:prstGeom>
            <a:ln w="127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651" y="0"/>
            <a:ext cx="951993" cy="7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650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899592" y="4687281"/>
            <a:ext cx="1368152" cy="134435"/>
          </a:xfrm>
          <a:prstGeom prst="rect">
            <a:avLst/>
          </a:prstGeom>
        </p:spPr>
        <p:txBody>
          <a:bodyPr/>
          <a:lstStyle/>
          <a:p>
            <a:fld id="{FCEFF79C-04A3-472B-8D04-4C2C29C4081A}" type="datetime1">
              <a:rPr lang="de-DE" smtClean="0"/>
              <a:t>05.12.19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899592" y="4812815"/>
            <a:ext cx="2895600" cy="182189"/>
          </a:xfrm>
          <a:prstGeom prst="rect">
            <a:avLst/>
          </a:prstGeom>
        </p:spPr>
        <p:txBody>
          <a:bodyPr/>
          <a:lstStyle/>
          <a:p>
            <a:r>
              <a:rPr lang="de-DE"/>
              <a:t>Abteilung/Referat/Landesbüro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4A0A-55E3-4DA1-8828-8E4A267E1F9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556" y="4587974"/>
            <a:ext cx="690409" cy="39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2896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3675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735547"/>
            <a:ext cx="8229600" cy="3780420"/>
          </a:xfrm>
          <a:prstGeom prst="rect">
            <a:avLst/>
          </a:prstGeom>
          <a:solidFill>
            <a:schemeClr val="bg1"/>
          </a:solidFill>
          <a:ln w="63500">
            <a:solidFill>
              <a:srgbClr val="005B99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57170" y="4677984"/>
            <a:ext cx="729630" cy="37623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 b="1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9974A0A-55E3-4DA1-8828-8E4A267E1F9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3528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005B99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7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microsoft.com/office/2007/relationships/hdphoto" Target="../media/hdphoto6.wdp"/><Relationship Id="rId12" Type="http://schemas.openxmlformats.org/officeDocument/2006/relationships/image" Target="../media/image13.png"/><Relationship Id="rId17" Type="http://schemas.openxmlformats.org/officeDocument/2006/relationships/image" Target="../media/image18.jpeg"/><Relationship Id="rId2" Type="http://schemas.openxmlformats.org/officeDocument/2006/relationships/image" Target="../media/image7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microsoft.com/office/2007/relationships/hdphoto" Target="../media/hdphoto8.wdp"/><Relationship Id="rId5" Type="http://schemas.microsoft.com/office/2007/relationships/hdphoto" Target="../media/hdphoto5.wdp"/><Relationship Id="rId15" Type="http://schemas.openxmlformats.org/officeDocument/2006/relationships/image" Target="../media/image16.pn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microsoft.com/office/2007/relationships/hdphoto" Target="../media/hdphoto7.wdp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24.png"/><Relationship Id="rId7" Type="http://schemas.openxmlformats.org/officeDocument/2006/relationships/hyperlink" Target="https://avpres.net/FFmpeg/" TargetMode="External"/><Relationship Id="rId12" Type="http://schemas.openxmlformats.org/officeDocument/2006/relationships/image" Target="../media/image2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miaopensource.github.io/ffmprovisr/" TargetMode="External"/><Relationship Id="rId11" Type="http://schemas.openxmlformats.org/officeDocument/2006/relationships/image" Target="../media/image23.png"/><Relationship Id="rId5" Type="http://schemas.openxmlformats.org/officeDocument/2006/relationships/image" Target="../media/image26.png"/><Relationship Id="rId10" Type="http://schemas.openxmlformats.org/officeDocument/2006/relationships/image" Target="../media/image27.png"/><Relationship Id="rId4" Type="http://schemas.openxmlformats.org/officeDocument/2006/relationships/image" Target="../media/image25.png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2.png"/><Relationship Id="rId7" Type="http://schemas.openxmlformats.org/officeDocument/2006/relationships/image" Target="../media/image3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microsoft.com/office/2007/relationships/hdphoto" Target="../media/hdphoto9.wdp"/><Relationship Id="rId4" Type="http://schemas.openxmlformats.org/officeDocument/2006/relationships/image" Target="../media/image33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1635646"/>
            <a:ext cx="9144000" cy="35078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395536" y="2697764"/>
            <a:ext cx="8496944" cy="261029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2800" spc="-60" dirty="0"/>
              <a:t>Just Getting Started…</a:t>
            </a:r>
            <a:br>
              <a:rPr lang="en-GB" sz="2800" spc="-6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GB" sz="1800" spc="-60" dirty="0">
                <a:solidFill>
                  <a:schemeClr val="bg1">
                    <a:lumMod val="85000"/>
                  </a:schemeClr>
                </a:solidFill>
              </a:rPr>
              <a:t>Digitization and Long-term Preservation of </a:t>
            </a:r>
            <a:r>
              <a:rPr lang="en-GB" sz="1800" spc="-60" dirty="0" err="1">
                <a:solidFill>
                  <a:schemeClr val="bg1">
                    <a:lumMod val="85000"/>
                  </a:schemeClr>
                </a:solidFill>
              </a:rPr>
              <a:t>Audiovisual</a:t>
            </a:r>
            <a:r>
              <a:rPr lang="en-GB" sz="1800" spc="-60" dirty="0">
                <a:solidFill>
                  <a:schemeClr val="bg1">
                    <a:lumMod val="85000"/>
                  </a:schemeClr>
                </a:solidFill>
              </a:rPr>
              <a:t> Records</a:t>
            </a:r>
            <a:br>
              <a:rPr lang="en-GB" sz="1800" spc="-60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en-GB" sz="1800" spc="-60" dirty="0">
                <a:solidFill>
                  <a:schemeClr val="bg1">
                    <a:lumMod val="85000"/>
                  </a:schemeClr>
                </a:solidFill>
              </a:rPr>
              <a:t>in the Archives of Social Democracy (AdsD)</a:t>
            </a:r>
            <a:br>
              <a:rPr lang="en-GB" sz="1800" spc="-60" dirty="0">
                <a:solidFill>
                  <a:schemeClr val="bg1">
                    <a:lumMod val="95000"/>
                  </a:schemeClr>
                </a:solidFill>
              </a:rPr>
            </a:br>
            <a:br>
              <a:rPr lang="en-GB" sz="1800" spc="-60" dirty="0">
                <a:solidFill>
                  <a:schemeClr val="bg1">
                    <a:lumMod val="95000"/>
                  </a:schemeClr>
                </a:solidFill>
              </a:rPr>
            </a:br>
            <a:br>
              <a:rPr lang="en-GB" sz="1800" spc="-6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GB" sz="1400" i="1" spc="-60" dirty="0">
                <a:solidFill>
                  <a:schemeClr val="bg1">
                    <a:lumMod val="85000"/>
                  </a:schemeClr>
                </a:solidFill>
              </a:rPr>
              <a:t>No Time to Wait 4 (Budapest, 2019-12-05)</a:t>
            </a:r>
            <a:endParaRPr lang="en-GB" sz="2000" i="1" spc="-6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Untertitel 5"/>
          <p:cNvSpPr txBox="1">
            <a:spLocks/>
          </p:cNvSpPr>
          <p:nvPr/>
        </p:nvSpPr>
        <p:spPr>
          <a:xfrm>
            <a:off x="467544" y="2283718"/>
            <a:ext cx="7992888" cy="5400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290" rtl="0" eaLnBrk="1" latinLnBrk="0" hangingPunct="1">
              <a:lnSpc>
                <a:spcPts val="25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lang="de-DE" sz="2200" b="0" kern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145" indent="0" algn="ctr" defTabSz="91429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3">
                  <a:lumMod val="50000"/>
                </a:schemeClr>
              </a:buClr>
              <a:buFont typeface="Wingdings" pitchFamily="2" charset="2"/>
              <a:buNone/>
              <a:defRPr sz="2000" b="1" kern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914290" indent="0" algn="ctr" defTabSz="91429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371435" indent="0" algn="ctr" defTabSz="91429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1828581" indent="0" algn="ctr" defTabSz="91429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285726" indent="0" algn="ctr" defTabSz="91429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6pPr>
            <a:lvl7pPr marL="2742871" indent="0" algn="ctr" defTabSz="91429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7pPr>
            <a:lvl8pPr marL="3200016" indent="0" algn="ctr" defTabSz="91429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8pPr>
            <a:lvl9pPr marL="3657161" indent="0" algn="ctr" defTabSz="91429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n-GB" sz="1600" b="1" dirty="0">
                <a:solidFill>
                  <a:schemeClr val="bg1">
                    <a:lumMod val="85000"/>
                  </a:schemeClr>
                </a:solidFill>
              </a:rPr>
              <a:t>Alexander Boix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6038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080000" y="4464000"/>
            <a:ext cx="1951143" cy="144000"/>
          </a:xfrm>
        </p:spPr>
        <p:txBody>
          <a:bodyPr lIns="0" rIns="0"/>
          <a:lstStyle/>
          <a:p>
            <a:r>
              <a:rPr lang="de-DE" sz="1000" b="1" cap="none">
                <a:solidFill>
                  <a:schemeClr val="accent2"/>
                </a:solidFill>
                <a:latin typeface="Calibri" panose="020F0502020204030204" pitchFamily="34" charset="0"/>
              </a:rPr>
              <a:t>Archiv der sozialen Demokratie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957170" y="4677984"/>
            <a:ext cx="729630" cy="376238"/>
          </a:xfrm>
        </p:spPr>
        <p:txBody>
          <a:bodyPr/>
          <a:lstStyle/>
          <a:p>
            <a:fld id="{49974A0A-55E3-4DA1-8828-8E4A267E1F9B}" type="slidenum">
              <a:rPr lang="de-DE" smtClean="0"/>
              <a:t>10</a:t>
            </a:fld>
            <a:endParaRPr lang="de-DE"/>
          </a:p>
        </p:txBody>
      </p:sp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6CF6CC6E-F2B9-E242-A734-C0B13D709D08}"/>
              </a:ext>
            </a:extLst>
          </p:cNvPr>
          <p:cNvSpPr txBox="1">
            <a:spLocks/>
          </p:cNvSpPr>
          <p:nvPr/>
        </p:nvSpPr>
        <p:spPr>
          <a:xfrm>
            <a:off x="1080000" y="4731990"/>
            <a:ext cx="2895600" cy="28803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de-DE"/>
            </a:defPPr>
            <a:lvl1pPr marL="0" algn="l" defTabSz="914400" rtl="0" eaLnBrk="1" latinLnBrk="0" hangingPunct="1">
              <a:defRPr sz="1000" b="1" kern="1200" cap="all" baseline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200"/>
              </a:spcAft>
            </a:pPr>
            <a:r>
              <a:rPr lang="de-DE" cap="none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Just Getting Started…</a:t>
            </a:r>
          </a:p>
          <a:p>
            <a:pPr>
              <a:spcAft>
                <a:spcPts val="200"/>
              </a:spcAft>
            </a:pPr>
            <a:r>
              <a:rPr lang="de-DE" b="0" i="1" cap="none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No Time </a:t>
            </a:r>
            <a:r>
              <a:rPr lang="de-DE" b="0" i="1" cap="none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to</a:t>
            </a:r>
            <a:r>
              <a:rPr lang="de-DE" b="0" i="1" cap="none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Wait 4  (Budapest, 2019-12-05)</a:t>
            </a:r>
          </a:p>
        </p:txBody>
      </p:sp>
      <p:cxnSp>
        <p:nvCxnSpPr>
          <p:cNvPr id="6" name="Gerade Verbindung 5"/>
          <p:cNvCxnSpPr/>
          <p:nvPr/>
        </p:nvCxnSpPr>
        <p:spPr>
          <a:xfrm>
            <a:off x="971600" y="4515966"/>
            <a:ext cx="0" cy="5400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 bwMode="auto">
          <a:xfrm>
            <a:off x="252000" y="402218"/>
            <a:ext cx="165618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GB" sz="2400" b="1" i="1" dirty="0">
                <a:latin typeface="Calibri" panose="020F0502020204030204" pitchFamily="34" charset="0"/>
              </a:rPr>
              <a:t>Workflow</a:t>
            </a:r>
            <a:endParaRPr lang="en-GB" sz="2000" dirty="0">
              <a:latin typeface="Calibri" panose="020F0502020204030204" pitchFamily="34" charset="0"/>
            </a:endParaRP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353DB7D4-5C2E-4E49-AD83-CD793C96FBA5}"/>
              </a:ext>
            </a:extLst>
          </p:cNvPr>
          <p:cNvSpPr txBox="1">
            <a:spLocks/>
          </p:cNvSpPr>
          <p:nvPr/>
        </p:nvSpPr>
        <p:spPr>
          <a:xfrm>
            <a:off x="2222881" y="3579862"/>
            <a:ext cx="1404000" cy="271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5B9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ctr"/>
            <a:endParaRPr lang="de-DE" sz="1050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21DB63CF-EE5D-8C46-A043-18DE35468FB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3686" y="332874"/>
            <a:ext cx="6903346" cy="4125852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26CCEE6-34D8-8B4F-9CDE-DE00D8C074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8184" y="332874"/>
            <a:ext cx="2738848" cy="412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265792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080000" y="4464000"/>
            <a:ext cx="1951143" cy="144000"/>
          </a:xfrm>
        </p:spPr>
        <p:txBody>
          <a:bodyPr lIns="0" rIns="0"/>
          <a:lstStyle/>
          <a:p>
            <a:r>
              <a:rPr lang="de-DE" sz="1000" b="1" cap="none">
                <a:solidFill>
                  <a:schemeClr val="accent2"/>
                </a:solidFill>
                <a:latin typeface="Calibri" panose="020F0502020204030204" pitchFamily="34" charset="0"/>
              </a:rPr>
              <a:t>Archiv der sozialen Demokratie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957170" y="4677984"/>
            <a:ext cx="729630" cy="376238"/>
          </a:xfrm>
        </p:spPr>
        <p:txBody>
          <a:bodyPr/>
          <a:lstStyle/>
          <a:p>
            <a:fld id="{49974A0A-55E3-4DA1-8828-8E4A267E1F9B}" type="slidenum">
              <a:rPr lang="de-DE" smtClean="0"/>
              <a:t>11</a:t>
            </a:fld>
            <a:endParaRPr lang="de-DE"/>
          </a:p>
        </p:txBody>
      </p:sp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6CF6CC6E-F2B9-E242-A734-C0B13D709D08}"/>
              </a:ext>
            </a:extLst>
          </p:cNvPr>
          <p:cNvSpPr txBox="1">
            <a:spLocks/>
          </p:cNvSpPr>
          <p:nvPr/>
        </p:nvSpPr>
        <p:spPr>
          <a:xfrm>
            <a:off x="1080000" y="4731990"/>
            <a:ext cx="2895600" cy="28803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de-DE"/>
            </a:defPPr>
            <a:lvl1pPr marL="0" algn="l" defTabSz="914400" rtl="0" eaLnBrk="1" latinLnBrk="0" hangingPunct="1">
              <a:defRPr sz="1000" b="1" kern="1200" cap="all" baseline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200"/>
              </a:spcAft>
            </a:pPr>
            <a:r>
              <a:rPr lang="de-DE" cap="none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Just Getting Started…</a:t>
            </a:r>
          </a:p>
          <a:p>
            <a:pPr>
              <a:spcAft>
                <a:spcPts val="200"/>
              </a:spcAft>
            </a:pPr>
            <a:r>
              <a:rPr lang="de-DE" b="0" i="1" cap="none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No Time </a:t>
            </a:r>
            <a:r>
              <a:rPr lang="de-DE" b="0" i="1" cap="none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to</a:t>
            </a:r>
            <a:r>
              <a:rPr lang="de-DE" b="0" i="1" cap="none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Wait 4  (Budapest, 2019-12-05)</a:t>
            </a:r>
          </a:p>
        </p:txBody>
      </p:sp>
      <p:cxnSp>
        <p:nvCxnSpPr>
          <p:cNvPr id="6" name="Gerade Verbindung 5"/>
          <p:cNvCxnSpPr/>
          <p:nvPr/>
        </p:nvCxnSpPr>
        <p:spPr>
          <a:xfrm>
            <a:off x="971600" y="4515966"/>
            <a:ext cx="0" cy="5400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 bwMode="auto">
          <a:xfrm>
            <a:off x="252000" y="402218"/>
            <a:ext cx="165618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GB" sz="2400" b="1" i="1" dirty="0">
                <a:latin typeface="Calibri" panose="020F0502020204030204" pitchFamily="34" charset="0"/>
              </a:rPr>
              <a:t>Workflow</a:t>
            </a:r>
            <a:endParaRPr lang="en-GB" sz="2000" dirty="0">
              <a:latin typeface="Calibri" panose="020F0502020204030204" pitchFamily="34" charset="0"/>
            </a:endParaRP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353DB7D4-5C2E-4E49-AD83-CD793C96FBA5}"/>
              </a:ext>
            </a:extLst>
          </p:cNvPr>
          <p:cNvSpPr txBox="1">
            <a:spLocks/>
          </p:cNvSpPr>
          <p:nvPr/>
        </p:nvSpPr>
        <p:spPr>
          <a:xfrm>
            <a:off x="2222881" y="3579862"/>
            <a:ext cx="1404000" cy="271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5B9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ctr"/>
            <a:endParaRPr lang="de-DE" sz="1050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68882FB9-A40A-514C-8366-40DFF8C2A40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3686" y="332874"/>
            <a:ext cx="6903346" cy="4125852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9E33CA38-9669-F24A-A7DF-DD6C977E057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8184" y="332874"/>
            <a:ext cx="1404000" cy="412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368677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rafik 47">
            <a:extLst>
              <a:ext uri="{FF2B5EF4-FFF2-40B4-BE49-F238E27FC236}">
                <a16:creationId xmlns:a16="http://schemas.microsoft.com/office/drawing/2014/main" id="{14B1705F-D8BC-574C-A93A-17D74DF3662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3686" y="332874"/>
            <a:ext cx="6903346" cy="4125852"/>
          </a:xfrm>
          <a:prstGeom prst="rect">
            <a:avLst/>
          </a:prstGeom>
        </p:spPr>
      </p:pic>
      <p:pic>
        <p:nvPicPr>
          <p:cNvPr id="49" name="Grafik 48">
            <a:extLst>
              <a:ext uri="{FF2B5EF4-FFF2-40B4-BE49-F238E27FC236}">
                <a16:creationId xmlns:a16="http://schemas.microsoft.com/office/drawing/2014/main" id="{10276CA7-856B-084A-B255-53C0D0D404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8184" y="332874"/>
            <a:ext cx="2738848" cy="4125852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080000" y="4464000"/>
            <a:ext cx="1951143" cy="144000"/>
          </a:xfrm>
        </p:spPr>
        <p:txBody>
          <a:bodyPr lIns="0" rIns="0"/>
          <a:lstStyle/>
          <a:p>
            <a:r>
              <a:rPr lang="de-DE" sz="1000" b="1" cap="none">
                <a:solidFill>
                  <a:schemeClr val="accent2"/>
                </a:solidFill>
                <a:latin typeface="Calibri" panose="020F0502020204030204" pitchFamily="34" charset="0"/>
              </a:rPr>
              <a:t>Archiv der sozialen Demokratie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957170" y="4677984"/>
            <a:ext cx="729630" cy="376238"/>
          </a:xfrm>
        </p:spPr>
        <p:txBody>
          <a:bodyPr/>
          <a:lstStyle/>
          <a:p>
            <a:fld id="{49974A0A-55E3-4DA1-8828-8E4A267E1F9B}" type="slidenum">
              <a:rPr lang="de-DE" smtClean="0"/>
              <a:t>12</a:t>
            </a:fld>
            <a:endParaRPr lang="de-DE"/>
          </a:p>
        </p:txBody>
      </p:sp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6CF6CC6E-F2B9-E242-A734-C0B13D709D08}"/>
              </a:ext>
            </a:extLst>
          </p:cNvPr>
          <p:cNvSpPr txBox="1">
            <a:spLocks/>
          </p:cNvSpPr>
          <p:nvPr/>
        </p:nvSpPr>
        <p:spPr>
          <a:xfrm>
            <a:off x="1080000" y="4731990"/>
            <a:ext cx="2895600" cy="28803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de-DE"/>
            </a:defPPr>
            <a:lvl1pPr marL="0" algn="l" defTabSz="914400" rtl="0" eaLnBrk="1" latinLnBrk="0" hangingPunct="1">
              <a:defRPr sz="1000" b="1" kern="1200" cap="all" baseline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200"/>
              </a:spcAft>
            </a:pPr>
            <a:r>
              <a:rPr lang="de-DE" cap="none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Just Getting Started…</a:t>
            </a:r>
          </a:p>
          <a:p>
            <a:pPr>
              <a:spcAft>
                <a:spcPts val="200"/>
              </a:spcAft>
            </a:pPr>
            <a:r>
              <a:rPr lang="de-DE" b="0" i="1" cap="none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No Time </a:t>
            </a:r>
            <a:r>
              <a:rPr lang="de-DE" b="0" i="1" cap="none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to</a:t>
            </a:r>
            <a:r>
              <a:rPr lang="de-DE" b="0" i="1" cap="none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Wait 4  (Budapest, 2019-12-05)</a:t>
            </a:r>
          </a:p>
        </p:txBody>
      </p:sp>
      <p:cxnSp>
        <p:nvCxnSpPr>
          <p:cNvPr id="6" name="Gerade Verbindung 5"/>
          <p:cNvCxnSpPr/>
          <p:nvPr/>
        </p:nvCxnSpPr>
        <p:spPr>
          <a:xfrm>
            <a:off x="971600" y="4515966"/>
            <a:ext cx="0" cy="5400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 bwMode="auto">
          <a:xfrm>
            <a:off x="252000" y="402218"/>
            <a:ext cx="165618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GB" sz="2400" b="1" i="1" dirty="0">
                <a:latin typeface="Calibri" panose="020F0502020204030204" pitchFamily="34" charset="0"/>
              </a:rPr>
              <a:t>Workflow</a:t>
            </a:r>
            <a:endParaRPr lang="en-GB" sz="2000" dirty="0">
              <a:latin typeface="Calibri" panose="020F0502020204030204" pitchFamily="34" charset="0"/>
            </a:endParaRP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353DB7D4-5C2E-4E49-AD83-CD793C96FBA5}"/>
              </a:ext>
            </a:extLst>
          </p:cNvPr>
          <p:cNvSpPr txBox="1">
            <a:spLocks/>
          </p:cNvSpPr>
          <p:nvPr/>
        </p:nvSpPr>
        <p:spPr>
          <a:xfrm>
            <a:off x="2222881" y="3579862"/>
            <a:ext cx="1404000" cy="271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5B9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ctr"/>
            <a:endParaRPr lang="de-DE" sz="1050" dirty="0"/>
          </a:p>
        </p:txBody>
      </p:sp>
      <p:pic>
        <p:nvPicPr>
          <p:cNvPr id="30" name="Inhaltsplatzhalter 3135">
            <a:extLst>
              <a:ext uri="{FF2B5EF4-FFF2-40B4-BE49-F238E27FC236}">
                <a16:creationId xmlns:a16="http://schemas.microsoft.com/office/drawing/2014/main" id="{D0459EB3-BF86-CF4F-BBEA-3279589812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00" y="960879"/>
            <a:ext cx="2164561" cy="1116000"/>
          </a:xfrm>
          <a:prstGeom prst="rect">
            <a:avLst/>
          </a:prstGeom>
          <a:solidFill>
            <a:schemeClr val="bg1"/>
          </a:solidFill>
          <a:ln w="12700">
            <a:solidFill>
              <a:srgbClr val="005B99"/>
            </a:solidFill>
          </a:ln>
        </p:spPr>
      </p:pic>
      <p:pic>
        <p:nvPicPr>
          <p:cNvPr id="28" name="Inhaltsplatzhalter 3135">
            <a:extLst>
              <a:ext uri="{FF2B5EF4-FFF2-40B4-BE49-F238E27FC236}">
                <a16:creationId xmlns:a16="http://schemas.microsoft.com/office/drawing/2014/main" id="{BB55A29C-A49B-8A43-8C62-E8090E5F14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930" y="1271354"/>
            <a:ext cx="3341298" cy="2340000"/>
          </a:xfrm>
          <a:prstGeom prst="rect">
            <a:avLst/>
          </a:prstGeom>
          <a:solidFill>
            <a:schemeClr val="bg1"/>
          </a:solidFill>
          <a:ln w="12700">
            <a:solidFill>
              <a:srgbClr val="005B99"/>
            </a:solidFill>
          </a:ln>
        </p:spPr>
      </p:pic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6606D765-96B2-2B43-8D9A-B9C63D1C2EA0}"/>
              </a:ext>
            </a:extLst>
          </p:cNvPr>
          <p:cNvGrpSpPr/>
          <p:nvPr/>
        </p:nvGrpSpPr>
        <p:grpSpPr>
          <a:xfrm>
            <a:off x="2962047" y="1692000"/>
            <a:ext cx="666750" cy="622935"/>
            <a:chOff x="0" y="0"/>
            <a:chExt cx="781050" cy="621030"/>
          </a:xfrm>
        </p:grpSpPr>
        <p:sp>
          <p:nvSpPr>
            <p:cNvPr id="32" name="Abgerundetes Rechteck 31">
              <a:extLst>
                <a:ext uri="{FF2B5EF4-FFF2-40B4-BE49-F238E27FC236}">
                  <a16:creationId xmlns:a16="http://schemas.microsoft.com/office/drawing/2014/main" id="{8632210D-BFF7-7C49-9AEF-8BB33FDF8730}"/>
                </a:ext>
              </a:extLst>
            </p:cNvPr>
            <p:cNvSpPr/>
            <p:nvPr/>
          </p:nvSpPr>
          <p:spPr>
            <a:xfrm>
              <a:off x="0" y="0"/>
              <a:ext cx="781050" cy="621030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0" tIns="45720" rIns="0" bIns="4572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br>
                <a:rPr lang="de-DE" sz="800" spc="-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de-DE" sz="800" spc="-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XML</a:t>
              </a:r>
              <a:br>
                <a:rPr lang="de-DE" sz="800" spc="-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de-DE" sz="800" dirty="0" err="1">
                  <a:effectLst/>
                  <a:ea typeface="Calibri" panose="020F0502020204030204" pitchFamily="34" charset="0"/>
                  <a:cs typeface="Times New Roman (Textkörper CS)"/>
                </a:rPr>
                <a:t>MediaInfo</a:t>
              </a:r>
              <a:endParaRPr lang="de-DE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Gefaltete Ecke 32">
              <a:extLst>
                <a:ext uri="{FF2B5EF4-FFF2-40B4-BE49-F238E27FC236}">
                  <a16:creationId xmlns:a16="http://schemas.microsoft.com/office/drawing/2014/main" id="{B570D3E0-E41F-D94D-8CB8-E279B639CA72}"/>
                </a:ext>
              </a:extLst>
            </p:cNvPr>
            <p:cNvSpPr/>
            <p:nvPr/>
          </p:nvSpPr>
          <p:spPr>
            <a:xfrm>
              <a:off x="450272" y="55418"/>
              <a:ext cx="262063" cy="258763"/>
            </a:xfrm>
            <a:prstGeom prst="foldedCorner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0" tIns="18000" rIns="18000" bIns="1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de-DE" sz="700" spc="-100">
                  <a:effectLst>
                    <a:outerShdw blurRad="63500" sx="102000" sy="102000" algn="ctr">
                      <a:srgbClr val="000000">
                        <a:alpha val="40000"/>
                      </a:srgbClr>
                    </a:outerShdw>
                    <a:reflection blurRad="6350" stA="60000" endA="900" endPos="45000" dist="29997" dir="5400000" sy="-100000" algn="bl"/>
                  </a:effectLst>
                  <a:ea typeface="Calibri" panose="020F0502020204030204" pitchFamily="34" charset="0"/>
                  <a:cs typeface="Times New Roman" panose="02020603050405020304" pitchFamily="18" charset="0"/>
                </a:rPr>
                <a:t>FILE</a:t>
              </a:r>
              <a:endParaRPr lang="de-DE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F50EF4BD-AEA1-8641-99A5-17C2729A2069}"/>
              </a:ext>
            </a:extLst>
          </p:cNvPr>
          <p:cNvGrpSpPr/>
          <p:nvPr/>
        </p:nvGrpSpPr>
        <p:grpSpPr>
          <a:xfrm>
            <a:off x="3879818" y="1692000"/>
            <a:ext cx="666750" cy="622935"/>
            <a:chOff x="0" y="0"/>
            <a:chExt cx="781050" cy="621030"/>
          </a:xfrm>
        </p:grpSpPr>
        <p:sp>
          <p:nvSpPr>
            <p:cNvPr id="35" name="Abgerundetes Rechteck 34">
              <a:extLst>
                <a:ext uri="{FF2B5EF4-FFF2-40B4-BE49-F238E27FC236}">
                  <a16:creationId xmlns:a16="http://schemas.microsoft.com/office/drawing/2014/main" id="{E090CDE5-6911-5C47-94CF-2F3AFCEF16FE}"/>
                </a:ext>
              </a:extLst>
            </p:cNvPr>
            <p:cNvSpPr/>
            <p:nvPr/>
          </p:nvSpPr>
          <p:spPr>
            <a:xfrm>
              <a:off x="0" y="0"/>
              <a:ext cx="781050" cy="621030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0" tIns="45720" rIns="0" bIns="4572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br>
                <a:rPr lang="de-DE" sz="800" spc="-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de-DE" sz="800" spc="-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XML (DC)</a:t>
              </a:r>
              <a:br>
                <a:rPr lang="de-DE" sz="800" spc="-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de-DE" sz="800" dirty="0">
                  <a:effectLst/>
                  <a:ea typeface="Calibri" panose="020F0502020204030204" pitchFamily="34" charset="0"/>
                  <a:cs typeface="Times New Roman (Textkörper CS)"/>
                </a:rPr>
                <a:t>Content</a:t>
              </a:r>
              <a:endParaRPr lang="de-DE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Gefaltete Ecke 35">
              <a:extLst>
                <a:ext uri="{FF2B5EF4-FFF2-40B4-BE49-F238E27FC236}">
                  <a16:creationId xmlns:a16="http://schemas.microsoft.com/office/drawing/2014/main" id="{7C7E8A78-25ED-094E-B28D-1E4DE9A1A746}"/>
                </a:ext>
              </a:extLst>
            </p:cNvPr>
            <p:cNvSpPr/>
            <p:nvPr/>
          </p:nvSpPr>
          <p:spPr>
            <a:xfrm>
              <a:off x="450272" y="55418"/>
              <a:ext cx="262063" cy="258763"/>
            </a:xfrm>
            <a:prstGeom prst="foldedCorner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0" tIns="18000" rIns="18000" bIns="1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de-DE" sz="700" spc="-100">
                  <a:effectLst>
                    <a:outerShdw blurRad="63500" sx="102000" sy="102000" algn="ctr">
                      <a:srgbClr val="000000">
                        <a:alpha val="40000"/>
                      </a:srgbClr>
                    </a:outerShdw>
                    <a:reflection blurRad="6350" stA="60000" endA="900" endPos="45000" dist="29997" dir="5400000" sy="-100000" algn="bl"/>
                  </a:effectLst>
                  <a:ea typeface="Calibri" panose="020F0502020204030204" pitchFamily="34" charset="0"/>
                  <a:cs typeface="Times New Roman" panose="02020603050405020304" pitchFamily="18" charset="0"/>
                </a:rPr>
                <a:t>FILE</a:t>
              </a:r>
              <a:endParaRPr lang="de-DE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246B2377-D029-6D47-B91B-9F6CDCD236AC}"/>
              </a:ext>
            </a:extLst>
          </p:cNvPr>
          <p:cNvGrpSpPr/>
          <p:nvPr/>
        </p:nvGrpSpPr>
        <p:grpSpPr>
          <a:xfrm>
            <a:off x="4797589" y="1692000"/>
            <a:ext cx="666750" cy="622935"/>
            <a:chOff x="0" y="0"/>
            <a:chExt cx="781050" cy="621030"/>
          </a:xfrm>
        </p:grpSpPr>
        <p:sp>
          <p:nvSpPr>
            <p:cNvPr id="38" name="Abgerundetes Rechteck 37">
              <a:extLst>
                <a:ext uri="{FF2B5EF4-FFF2-40B4-BE49-F238E27FC236}">
                  <a16:creationId xmlns:a16="http://schemas.microsoft.com/office/drawing/2014/main" id="{6F18AC70-688C-D04B-883A-6BAE2AC8EA3E}"/>
                </a:ext>
              </a:extLst>
            </p:cNvPr>
            <p:cNvSpPr/>
            <p:nvPr/>
          </p:nvSpPr>
          <p:spPr>
            <a:xfrm>
              <a:off x="0" y="0"/>
              <a:ext cx="781050" cy="621030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0" tIns="45720" rIns="0" bIns="4572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br>
                <a:rPr lang="de-DE" sz="800" spc="-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de-DE" sz="800" spc="-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XML</a:t>
              </a:r>
              <a:br>
                <a:rPr lang="de-DE" sz="800" spc="-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de-DE" sz="800" dirty="0">
                  <a:effectLst/>
                  <a:ea typeface="Calibri" panose="020F0502020204030204" pitchFamily="34" charset="0"/>
                  <a:cs typeface="Times New Roman (Textkörper CS)"/>
                </a:rPr>
                <a:t>Digital Item</a:t>
              </a:r>
              <a:endParaRPr lang="de-DE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Gefaltete Ecke 38">
              <a:extLst>
                <a:ext uri="{FF2B5EF4-FFF2-40B4-BE49-F238E27FC236}">
                  <a16:creationId xmlns:a16="http://schemas.microsoft.com/office/drawing/2014/main" id="{EAFB4E51-F686-A249-8A6E-2007FF4D19FF}"/>
                </a:ext>
              </a:extLst>
            </p:cNvPr>
            <p:cNvSpPr/>
            <p:nvPr/>
          </p:nvSpPr>
          <p:spPr>
            <a:xfrm>
              <a:off x="450272" y="55418"/>
              <a:ext cx="262063" cy="258763"/>
            </a:xfrm>
            <a:prstGeom prst="foldedCorner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0" tIns="18000" rIns="18000" bIns="1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de-DE" sz="700" spc="-100">
                  <a:effectLst>
                    <a:outerShdw blurRad="63500" sx="102000" sy="102000" algn="ctr">
                      <a:srgbClr val="000000">
                        <a:alpha val="40000"/>
                      </a:srgbClr>
                    </a:outerShdw>
                    <a:reflection blurRad="6350" stA="60000" endA="900" endPos="45000" dist="29997" dir="5400000" sy="-100000" algn="bl"/>
                  </a:effectLst>
                  <a:ea typeface="Calibri" panose="020F0502020204030204" pitchFamily="34" charset="0"/>
                  <a:cs typeface="Times New Roman" panose="02020603050405020304" pitchFamily="18" charset="0"/>
                </a:rPr>
                <a:t>FILE</a:t>
              </a:r>
              <a:endParaRPr lang="de-DE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C739CED8-600C-6F47-B210-86EC26236B55}"/>
              </a:ext>
            </a:extLst>
          </p:cNvPr>
          <p:cNvGrpSpPr/>
          <p:nvPr/>
        </p:nvGrpSpPr>
        <p:grpSpPr>
          <a:xfrm>
            <a:off x="3401152" y="2519832"/>
            <a:ext cx="666750" cy="622935"/>
            <a:chOff x="0" y="0"/>
            <a:chExt cx="666750" cy="622935"/>
          </a:xfrm>
        </p:grpSpPr>
        <p:sp>
          <p:nvSpPr>
            <p:cNvPr id="41" name="Abgerundetes Rechteck 40">
              <a:extLst>
                <a:ext uri="{FF2B5EF4-FFF2-40B4-BE49-F238E27FC236}">
                  <a16:creationId xmlns:a16="http://schemas.microsoft.com/office/drawing/2014/main" id="{A5D8DE73-69E8-AE48-AD4A-C10782F1B399}"/>
                </a:ext>
              </a:extLst>
            </p:cNvPr>
            <p:cNvSpPr/>
            <p:nvPr/>
          </p:nvSpPr>
          <p:spPr>
            <a:xfrm>
              <a:off x="0" y="0"/>
              <a:ext cx="666750" cy="622935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0" tIns="45720" rIns="91440" bIns="4572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de-DE" sz="8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JPG</a:t>
              </a:r>
              <a:br>
                <a:rPr lang="de-DE" sz="8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de-DE" sz="8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(</a:t>
              </a:r>
              <a:r>
                <a:rPr lang="de-DE" sz="8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Object</a:t>
              </a:r>
              <a:r>
                <a:rPr lang="de-DE" sz="8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endParaRPr lang="de-DE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Gefaltete Ecke 41">
              <a:extLst>
                <a:ext uri="{FF2B5EF4-FFF2-40B4-BE49-F238E27FC236}">
                  <a16:creationId xmlns:a16="http://schemas.microsoft.com/office/drawing/2014/main" id="{41C13662-37AD-4C41-862F-4BD70BB030C4}"/>
                </a:ext>
              </a:extLst>
            </p:cNvPr>
            <p:cNvSpPr/>
            <p:nvPr/>
          </p:nvSpPr>
          <p:spPr>
            <a:xfrm>
              <a:off x="360218" y="55418"/>
              <a:ext cx="223712" cy="259557"/>
            </a:xfrm>
            <a:prstGeom prst="foldedCorner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0" tIns="18000" rIns="18000" bIns="1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de-DE" sz="700" spc="-100">
                  <a:effectLst>
                    <a:outerShdw blurRad="63500" sx="102000" sy="102000" algn="ctr">
                      <a:srgbClr val="000000">
                        <a:alpha val="40000"/>
                      </a:srgbClr>
                    </a:outerShdw>
                    <a:reflection blurRad="6350" stA="60000" endA="900" endPos="45000" dist="29997" dir="5400000" sy="-100000" algn="bl"/>
                  </a:effectLst>
                  <a:ea typeface="Calibri" panose="020F0502020204030204" pitchFamily="34" charset="0"/>
                  <a:cs typeface="Times New Roman" panose="02020603050405020304" pitchFamily="18" charset="0"/>
                </a:rPr>
                <a:t>FILE</a:t>
              </a:r>
              <a:endParaRPr lang="de-DE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D0176C5A-0E1C-B747-9E0E-5E1D11631906}"/>
              </a:ext>
            </a:extLst>
          </p:cNvPr>
          <p:cNvGrpSpPr/>
          <p:nvPr/>
        </p:nvGrpSpPr>
        <p:grpSpPr>
          <a:xfrm>
            <a:off x="4337298" y="2517098"/>
            <a:ext cx="666750" cy="622935"/>
            <a:chOff x="0" y="0"/>
            <a:chExt cx="666750" cy="622935"/>
          </a:xfrm>
        </p:grpSpPr>
        <p:sp>
          <p:nvSpPr>
            <p:cNvPr id="44" name="Abgerundetes Rechteck 43">
              <a:extLst>
                <a:ext uri="{FF2B5EF4-FFF2-40B4-BE49-F238E27FC236}">
                  <a16:creationId xmlns:a16="http://schemas.microsoft.com/office/drawing/2014/main" id="{E237FC25-1ECB-A340-A503-C13C6708C621}"/>
                </a:ext>
              </a:extLst>
            </p:cNvPr>
            <p:cNvSpPr/>
            <p:nvPr/>
          </p:nvSpPr>
          <p:spPr>
            <a:xfrm>
              <a:off x="0" y="0"/>
              <a:ext cx="666750" cy="622935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0" tIns="45720" rIns="0" bIns="4572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de-DE" sz="8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JPG</a:t>
              </a:r>
              <a:br>
                <a:rPr lang="de-DE" sz="8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de-DE" sz="8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(</a:t>
              </a:r>
              <a:r>
                <a:rPr lang="de-DE" sz="8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Enclosures</a:t>
              </a:r>
              <a:r>
                <a:rPr lang="de-DE" sz="8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endParaRPr lang="de-DE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Gefaltete Ecke 44">
              <a:extLst>
                <a:ext uri="{FF2B5EF4-FFF2-40B4-BE49-F238E27FC236}">
                  <a16:creationId xmlns:a16="http://schemas.microsoft.com/office/drawing/2014/main" id="{7E8BA45A-D9C6-FF46-97E9-EDF7BEF9BD42}"/>
                </a:ext>
              </a:extLst>
            </p:cNvPr>
            <p:cNvSpPr/>
            <p:nvPr/>
          </p:nvSpPr>
          <p:spPr>
            <a:xfrm>
              <a:off x="365990" y="61191"/>
              <a:ext cx="223520" cy="259080"/>
            </a:xfrm>
            <a:prstGeom prst="foldedCorner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0" tIns="18000" rIns="18000" bIns="1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de-DE" sz="700" spc="-100">
                  <a:effectLst>
                    <a:outerShdw blurRad="63500" sx="102000" sy="102000" algn="ctr">
                      <a:srgbClr val="000000">
                        <a:alpha val="40000"/>
                      </a:srgbClr>
                    </a:outerShdw>
                    <a:reflection blurRad="6350" stA="60000" endA="900" endPos="45000" dist="29997" dir="5400000" sy="-100000" algn="bl"/>
                  </a:effectLst>
                  <a:ea typeface="Calibri" panose="020F0502020204030204" pitchFamily="34" charset="0"/>
                  <a:cs typeface="Times New Roman" panose="02020603050405020304" pitchFamily="18" charset="0"/>
                </a:rPr>
                <a:t>FILE</a:t>
              </a:r>
              <a:endParaRPr lang="de-DE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6" name="Grafik 75">
            <a:extLst>
              <a:ext uri="{FF2B5EF4-FFF2-40B4-BE49-F238E27FC236}">
                <a16:creationId xmlns:a16="http://schemas.microsoft.com/office/drawing/2014/main" id="{693D2CF0-D4F6-1941-8A0B-0320E5C734C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0312" y="2571750"/>
            <a:ext cx="1611682" cy="1527570"/>
          </a:xfrm>
          <a:prstGeom prst="rect">
            <a:avLst/>
          </a:prstGeom>
          <a:ln w="12700">
            <a:solidFill>
              <a:srgbClr val="005B99"/>
            </a:solidFill>
          </a:ln>
          <a:effectLst>
            <a:glow rad="127000">
              <a:schemeClr val="bg1"/>
            </a:glow>
          </a:effectLst>
        </p:spPr>
      </p:pic>
      <p:grpSp>
        <p:nvGrpSpPr>
          <p:cNvPr id="80" name="Gruppieren 79">
            <a:extLst>
              <a:ext uri="{FF2B5EF4-FFF2-40B4-BE49-F238E27FC236}">
                <a16:creationId xmlns:a16="http://schemas.microsoft.com/office/drawing/2014/main" id="{090C5B4F-BE0F-7D43-99ED-228E32D017DC}"/>
              </a:ext>
            </a:extLst>
          </p:cNvPr>
          <p:cNvGrpSpPr/>
          <p:nvPr/>
        </p:nvGrpSpPr>
        <p:grpSpPr>
          <a:xfrm>
            <a:off x="2411159" y="843558"/>
            <a:ext cx="3604068" cy="3528392"/>
            <a:chOff x="2339752" y="483518"/>
            <a:chExt cx="3604068" cy="3528392"/>
          </a:xfrm>
        </p:grpSpPr>
        <p:sp>
          <p:nvSpPr>
            <p:cNvPr id="81" name="Rechteck 80">
              <a:extLst>
                <a:ext uri="{FF2B5EF4-FFF2-40B4-BE49-F238E27FC236}">
                  <a16:creationId xmlns:a16="http://schemas.microsoft.com/office/drawing/2014/main" id="{04F87E81-EAEB-674E-B484-3E983CA5C14C}"/>
                </a:ext>
              </a:extLst>
            </p:cNvPr>
            <p:cNvSpPr/>
            <p:nvPr/>
          </p:nvSpPr>
          <p:spPr>
            <a:xfrm>
              <a:off x="2339752" y="483518"/>
              <a:ext cx="3604068" cy="35283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82" name="Grafik 81">
              <a:extLst>
                <a:ext uri="{FF2B5EF4-FFF2-40B4-BE49-F238E27FC236}">
                  <a16:creationId xmlns:a16="http://schemas.microsoft.com/office/drawing/2014/main" id="{DEBA571A-81A0-4C43-B863-3FF4B3DB39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698269" y="690116"/>
              <a:ext cx="2881843" cy="3105770"/>
            </a:xfrm>
            <a:prstGeom prst="rect">
              <a:avLst/>
            </a:prstGeom>
          </p:spPr>
        </p:pic>
      </p:grpSp>
      <p:sp>
        <p:nvSpPr>
          <p:cNvPr id="46" name="Rechteck 45">
            <a:extLst>
              <a:ext uri="{FF2B5EF4-FFF2-40B4-BE49-F238E27FC236}">
                <a16:creationId xmlns:a16="http://schemas.microsoft.com/office/drawing/2014/main" id="{8F76BF3F-644B-A84F-A11C-84C0F3F77CBD}"/>
              </a:ext>
            </a:extLst>
          </p:cNvPr>
          <p:cNvSpPr/>
          <p:nvPr/>
        </p:nvSpPr>
        <p:spPr>
          <a:xfrm>
            <a:off x="184224" y="2200869"/>
            <a:ext cx="1867496" cy="2171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b="1" dirty="0">
                <a:solidFill>
                  <a:prstClr val="white"/>
                </a:solidFill>
              </a:rPr>
              <a:t>3, 2, 1…</a:t>
            </a:r>
          </a:p>
          <a:p>
            <a:endParaRPr lang="en-GB" sz="1400" b="1" dirty="0">
              <a:solidFill>
                <a:prstClr val="white"/>
              </a:solidFill>
            </a:endParaRPr>
          </a:p>
          <a:p>
            <a:r>
              <a:rPr lang="en-GB" sz="1400" b="1" dirty="0">
                <a:solidFill>
                  <a:prstClr val="white"/>
                </a:solidFill>
              </a:rPr>
              <a:t>3   copies</a:t>
            </a:r>
          </a:p>
          <a:p>
            <a:r>
              <a:rPr lang="en-GB" sz="1400" b="1" dirty="0">
                <a:solidFill>
                  <a:prstClr val="white"/>
                </a:solidFill>
              </a:rPr>
              <a:t>2   different storage</a:t>
            </a:r>
            <a:br>
              <a:rPr lang="en-GB" sz="1400" b="1" dirty="0">
                <a:solidFill>
                  <a:prstClr val="white"/>
                </a:solidFill>
              </a:rPr>
            </a:br>
            <a:r>
              <a:rPr lang="en-GB" sz="1400" b="1" dirty="0">
                <a:solidFill>
                  <a:prstClr val="white"/>
                </a:solidFill>
              </a:rPr>
              <a:t>     media</a:t>
            </a:r>
          </a:p>
          <a:p>
            <a:r>
              <a:rPr lang="en-GB" sz="1400" b="1" dirty="0">
                <a:solidFill>
                  <a:prstClr val="white"/>
                </a:solidFill>
              </a:rPr>
              <a:t>1   copy at a different</a:t>
            </a:r>
            <a:br>
              <a:rPr lang="en-GB" sz="1400" b="1" dirty="0">
                <a:solidFill>
                  <a:prstClr val="white"/>
                </a:solidFill>
              </a:rPr>
            </a:br>
            <a:r>
              <a:rPr lang="en-GB" sz="1400" b="1" dirty="0">
                <a:solidFill>
                  <a:prstClr val="white"/>
                </a:solidFill>
              </a:rPr>
              <a:t>     location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30948585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xit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2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2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080000" y="4464000"/>
            <a:ext cx="1951143" cy="144000"/>
          </a:xfrm>
        </p:spPr>
        <p:txBody>
          <a:bodyPr lIns="0" rIns="0"/>
          <a:lstStyle/>
          <a:p>
            <a:r>
              <a:rPr lang="de-DE" sz="1000" b="1" cap="none">
                <a:solidFill>
                  <a:schemeClr val="accent2"/>
                </a:solidFill>
                <a:latin typeface="Calibri" panose="020F0502020204030204" pitchFamily="34" charset="0"/>
              </a:rPr>
              <a:t>Archiv der sozialen Demokratie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957170" y="4677984"/>
            <a:ext cx="729630" cy="376238"/>
          </a:xfrm>
        </p:spPr>
        <p:txBody>
          <a:bodyPr/>
          <a:lstStyle/>
          <a:p>
            <a:fld id="{49974A0A-55E3-4DA1-8828-8E4A267E1F9B}" type="slidenum">
              <a:rPr lang="de-DE" smtClean="0"/>
              <a:t>13</a:t>
            </a:fld>
            <a:endParaRPr lang="de-DE"/>
          </a:p>
        </p:txBody>
      </p:sp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6CF6CC6E-F2B9-E242-A734-C0B13D709D08}"/>
              </a:ext>
            </a:extLst>
          </p:cNvPr>
          <p:cNvSpPr txBox="1">
            <a:spLocks/>
          </p:cNvSpPr>
          <p:nvPr/>
        </p:nvSpPr>
        <p:spPr>
          <a:xfrm>
            <a:off x="1080000" y="4731990"/>
            <a:ext cx="2895600" cy="28803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de-DE"/>
            </a:defPPr>
            <a:lvl1pPr marL="0" algn="l" defTabSz="914400" rtl="0" eaLnBrk="1" latinLnBrk="0" hangingPunct="1">
              <a:defRPr sz="1000" b="1" kern="1200" cap="all" baseline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200"/>
              </a:spcAft>
            </a:pPr>
            <a:r>
              <a:rPr lang="de-DE" cap="none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Just Getting Started…</a:t>
            </a:r>
          </a:p>
          <a:p>
            <a:pPr>
              <a:spcAft>
                <a:spcPts val="200"/>
              </a:spcAft>
            </a:pPr>
            <a:r>
              <a:rPr lang="de-DE" b="0" i="1" cap="none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No Time </a:t>
            </a:r>
            <a:r>
              <a:rPr lang="de-DE" b="0" i="1" cap="none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to</a:t>
            </a:r>
            <a:r>
              <a:rPr lang="de-DE" b="0" i="1" cap="none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Wait 4  (Budapest, 2019-12-05)</a:t>
            </a:r>
          </a:p>
        </p:txBody>
      </p:sp>
      <p:cxnSp>
        <p:nvCxnSpPr>
          <p:cNvPr id="6" name="Gerade Verbindung 5"/>
          <p:cNvCxnSpPr/>
          <p:nvPr/>
        </p:nvCxnSpPr>
        <p:spPr>
          <a:xfrm>
            <a:off x="971600" y="4515966"/>
            <a:ext cx="0" cy="5400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 bwMode="auto">
          <a:xfrm>
            <a:off x="252000" y="402218"/>
            <a:ext cx="165618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GB" sz="2400" b="1" i="1" dirty="0">
                <a:latin typeface="Calibri" panose="020F0502020204030204" pitchFamily="34" charset="0"/>
              </a:rPr>
              <a:t>Perspective</a:t>
            </a:r>
            <a:endParaRPr lang="en-GB" sz="2000" dirty="0">
              <a:latin typeface="Calibri" panose="020F0502020204030204" pitchFamily="34" charset="0"/>
            </a:endParaRP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353DB7D4-5C2E-4E49-AD83-CD793C96FBA5}"/>
              </a:ext>
            </a:extLst>
          </p:cNvPr>
          <p:cNvSpPr txBox="1">
            <a:spLocks/>
          </p:cNvSpPr>
          <p:nvPr/>
        </p:nvSpPr>
        <p:spPr>
          <a:xfrm>
            <a:off x="2222881" y="3579862"/>
            <a:ext cx="1404000" cy="271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5B9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ctr"/>
            <a:endParaRPr lang="de-DE" sz="105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5A1FC3A2-FA20-A74B-A2B9-85741FEAEE36}"/>
              </a:ext>
            </a:extLst>
          </p:cNvPr>
          <p:cNvSpPr/>
          <p:nvPr/>
        </p:nvSpPr>
        <p:spPr>
          <a:xfrm>
            <a:off x="184224" y="2571750"/>
            <a:ext cx="1867496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/>
              <a:t>Questions?</a:t>
            </a:r>
          </a:p>
          <a:p>
            <a:pPr algn="ctr"/>
            <a:endParaRPr lang="de-DE" dirty="0"/>
          </a:p>
          <a:p>
            <a:pPr algn="ctr"/>
            <a:r>
              <a:rPr lang="de-DE" sz="1400" dirty="0"/>
              <a:t>alexander.boix@fes.de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4BC88A5-36DA-4A4E-AC00-101A423D371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3686" y="332874"/>
            <a:ext cx="6903346" cy="412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1152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080000" y="4464000"/>
            <a:ext cx="1951143" cy="144000"/>
          </a:xfrm>
        </p:spPr>
        <p:txBody>
          <a:bodyPr lIns="0" rIns="0"/>
          <a:lstStyle/>
          <a:p>
            <a:r>
              <a:rPr lang="de-DE" sz="1000" b="1" cap="none">
                <a:solidFill>
                  <a:schemeClr val="accent2"/>
                </a:solidFill>
                <a:latin typeface="Calibri" panose="020F0502020204030204" pitchFamily="34" charset="0"/>
              </a:rPr>
              <a:t>Archiv der sozialen Demokratie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957170" y="4677984"/>
            <a:ext cx="729630" cy="376238"/>
          </a:xfrm>
        </p:spPr>
        <p:txBody>
          <a:bodyPr/>
          <a:lstStyle/>
          <a:p>
            <a:fld id="{49974A0A-55E3-4DA1-8828-8E4A267E1F9B}" type="slidenum">
              <a:rPr lang="de-DE" smtClean="0"/>
              <a:t>14</a:t>
            </a:fld>
            <a:endParaRPr lang="de-DE"/>
          </a:p>
        </p:txBody>
      </p:sp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6CF6CC6E-F2B9-E242-A734-C0B13D709D08}"/>
              </a:ext>
            </a:extLst>
          </p:cNvPr>
          <p:cNvSpPr txBox="1">
            <a:spLocks/>
          </p:cNvSpPr>
          <p:nvPr/>
        </p:nvSpPr>
        <p:spPr>
          <a:xfrm>
            <a:off x="1080000" y="4731990"/>
            <a:ext cx="2895600" cy="28803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de-DE"/>
            </a:defPPr>
            <a:lvl1pPr marL="0" algn="l" defTabSz="914400" rtl="0" eaLnBrk="1" latinLnBrk="0" hangingPunct="1">
              <a:defRPr sz="1000" b="1" kern="1200" cap="all" baseline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200"/>
              </a:spcAft>
            </a:pPr>
            <a:r>
              <a:rPr lang="de-DE" cap="none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Just Getting Started…</a:t>
            </a:r>
          </a:p>
          <a:p>
            <a:pPr>
              <a:spcAft>
                <a:spcPts val="200"/>
              </a:spcAft>
            </a:pPr>
            <a:r>
              <a:rPr lang="de-DE" b="0" i="1" cap="none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No Time </a:t>
            </a:r>
            <a:r>
              <a:rPr lang="de-DE" b="0" i="1" cap="none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to</a:t>
            </a:r>
            <a:r>
              <a:rPr lang="de-DE" b="0" i="1" cap="none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Wait 4  (Budapest, 2019-12-05)</a:t>
            </a:r>
          </a:p>
        </p:txBody>
      </p:sp>
      <p:cxnSp>
        <p:nvCxnSpPr>
          <p:cNvPr id="6" name="Gerade Verbindung 5"/>
          <p:cNvCxnSpPr/>
          <p:nvPr/>
        </p:nvCxnSpPr>
        <p:spPr>
          <a:xfrm>
            <a:off x="971600" y="4515966"/>
            <a:ext cx="0" cy="5400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 bwMode="auto">
          <a:xfrm>
            <a:off x="252000" y="402218"/>
            <a:ext cx="165618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GB" sz="2400" b="1" i="1" dirty="0">
                <a:latin typeface="Calibri" panose="020F0502020204030204" pitchFamily="34" charset="0"/>
              </a:rPr>
              <a:t>Perspective</a:t>
            </a:r>
            <a:endParaRPr lang="en-GB" sz="2000" dirty="0">
              <a:latin typeface="Calibri" panose="020F0502020204030204" pitchFamily="34" charset="0"/>
            </a:endParaRP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353DB7D4-5C2E-4E49-AD83-CD793C96FBA5}"/>
              </a:ext>
            </a:extLst>
          </p:cNvPr>
          <p:cNvSpPr txBox="1">
            <a:spLocks/>
          </p:cNvSpPr>
          <p:nvPr/>
        </p:nvSpPr>
        <p:spPr>
          <a:xfrm>
            <a:off x="2222881" y="3579862"/>
            <a:ext cx="1404000" cy="271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5B9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ctr"/>
            <a:endParaRPr lang="de-DE" sz="105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5A1FC3A2-FA20-A74B-A2B9-85741FEAEE36}"/>
              </a:ext>
            </a:extLst>
          </p:cNvPr>
          <p:cNvSpPr/>
          <p:nvPr/>
        </p:nvSpPr>
        <p:spPr>
          <a:xfrm>
            <a:off x="184224" y="2571750"/>
            <a:ext cx="1867496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/>
              <a:t>Questions?</a:t>
            </a:r>
          </a:p>
          <a:p>
            <a:pPr algn="ctr"/>
            <a:endParaRPr lang="de-DE" dirty="0"/>
          </a:p>
          <a:p>
            <a:pPr algn="ctr"/>
            <a:r>
              <a:rPr lang="de-DE" sz="1400" dirty="0"/>
              <a:t>alexander.boix@fes.de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4BC88A5-36DA-4A4E-AC00-101A423D371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3686" y="332874"/>
            <a:ext cx="6903346" cy="412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96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080000" y="4464000"/>
            <a:ext cx="1951143" cy="144000"/>
          </a:xfrm>
        </p:spPr>
        <p:txBody>
          <a:bodyPr lIns="0" rIns="0"/>
          <a:lstStyle/>
          <a:p>
            <a:r>
              <a:rPr lang="de-DE" sz="1000" b="1" cap="none">
                <a:solidFill>
                  <a:schemeClr val="accent2"/>
                </a:solidFill>
                <a:latin typeface="Calibri" panose="020F0502020204030204" pitchFamily="34" charset="0"/>
              </a:rPr>
              <a:t>Archiv der sozialen Demokratie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957170" y="4677984"/>
            <a:ext cx="729630" cy="376238"/>
          </a:xfrm>
        </p:spPr>
        <p:txBody>
          <a:bodyPr/>
          <a:lstStyle/>
          <a:p>
            <a:fld id="{49974A0A-55E3-4DA1-8828-8E4A267E1F9B}" type="slidenum">
              <a:rPr lang="de-DE" smtClean="0"/>
              <a:t>15</a:t>
            </a:fld>
            <a:endParaRPr lang="de-DE"/>
          </a:p>
        </p:txBody>
      </p:sp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6CF6CC6E-F2B9-E242-A734-C0B13D709D08}"/>
              </a:ext>
            </a:extLst>
          </p:cNvPr>
          <p:cNvSpPr txBox="1">
            <a:spLocks/>
          </p:cNvSpPr>
          <p:nvPr/>
        </p:nvSpPr>
        <p:spPr>
          <a:xfrm>
            <a:off x="1080000" y="4731990"/>
            <a:ext cx="2895600" cy="28803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de-DE"/>
            </a:defPPr>
            <a:lvl1pPr marL="0" algn="l" defTabSz="914400" rtl="0" eaLnBrk="1" latinLnBrk="0" hangingPunct="1">
              <a:defRPr sz="1000" b="1" kern="1200" cap="all" baseline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200"/>
              </a:spcAft>
            </a:pPr>
            <a:r>
              <a:rPr lang="de-DE" cap="none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Just Getting Started…</a:t>
            </a:r>
          </a:p>
          <a:p>
            <a:pPr>
              <a:spcAft>
                <a:spcPts val="200"/>
              </a:spcAft>
            </a:pPr>
            <a:r>
              <a:rPr lang="de-DE" b="0" i="1" cap="none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No Time </a:t>
            </a:r>
            <a:r>
              <a:rPr lang="de-DE" b="0" i="1" cap="none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to</a:t>
            </a:r>
            <a:r>
              <a:rPr lang="de-DE" b="0" i="1" cap="none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Wait 4  (Budapest, 2019-12-05)</a:t>
            </a:r>
          </a:p>
        </p:txBody>
      </p:sp>
      <p:cxnSp>
        <p:nvCxnSpPr>
          <p:cNvPr id="6" name="Gerade Verbindung 5"/>
          <p:cNvCxnSpPr/>
          <p:nvPr/>
        </p:nvCxnSpPr>
        <p:spPr>
          <a:xfrm>
            <a:off x="971600" y="4515966"/>
            <a:ext cx="0" cy="5400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 bwMode="auto">
          <a:xfrm>
            <a:off x="252000" y="402218"/>
            <a:ext cx="165618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GB" sz="2400" b="1" i="1" dirty="0">
                <a:latin typeface="Calibri" panose="020F0502020204030204" pitchFamily="34" charset="0"/>
              </a:rPr>
              <a:t>Perspective</a:t>
            </a:r>
            <a:endParaRPr lang="en-GB" sz="2000" dirty="0">
              <a:latin typeface="Calibri" panose="020F0502020204030204" pitchFamily="34" charset="0"/>
            </a:endParaRP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353DB7D4-5C2E-4E49-AD83-CD793C96FBA5}"/>
              </a:ext>
            </a:extLst>
          </p:cNvPr>
          <p:cNvSpPr txBox="1">
            <a:spLocks/>
          </p:cNvSpPr>
          <p:nvPr/>
        </p:nvSpPr>
        <p:spPr>
          <a:xfrm>
            <a:off x="2222881" y="3579862"/>
            <a:ext cx="1404000" cy="271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5B9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ctr"/>
            <a:endParaRPr lang="de-DE" sz="105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5A1FC3A2-FA20-A74B-A2B9-85741FEAEE36}"/>
              </a:ext>
            </a:extLst>
          </p:cNvPr>
          <p:cNvSpPr/>
          <p:nvPr/>
        </p:nvSpPr>
        <p:spPr>
          <a:xfrm>
            <a:off x="184224" y="2571750"/>
            <a:ext cx="1867496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/>
              <a:t>Questions?</a:t>
            </a:r>
          </a:p>
          <a:p>
            <a:pPr algn="ctr"/>
            <a:endParaRPr lang="de-DE" dirty="0"/>
          </a:p>
          <a:p>
            <a:pPr algn="ctr"/>
            <a:r>
              <a:rPr lang="de-DE" sz="1400" dirty="0"/>
              <a:t>alexander.boix@fes.de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4BC88A5-36DA-4A4E-AC00-101A423D371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3686" y="332874"/>
            <a:ext cx="6903346" cy="412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818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080000" y="4464000"/>
            <a:ext cx="1951143" cy="144000"/>
          </a:xfrm>
        </p:spPr>
        <p:txBody>
          <a:bodyPr lIns="0" rIns="0"/>
          <a:lstStyle/>
          <a:p>
            <a:r>
              <a:rPr lang="de-DE" sz="1000" b="1" cap="none">
                <a:solidFill>
                  <a:schemeClr val="accent2"/>
                </a:solidFill>
                <a:latin typeface="Calibri" panose="020F0502020204030204" pitchFamily="34" charset="0"/>
              </a:rPr>
              <a:t>Archiv der sozialen Demokratie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957170" y="4677984"/>
            <a:ext cx="729630" cy="376238"/>
          </a:xfrm>
        </p:spPr>
        <p:txBody>
          <a:bodyPr/>
          <a:lstStyle/>
          <a:p>
            <a:fld id="{49974A0A-55E3-4DA1-8828-8E4A267E1F9B}" type="slidenum">
              <a:rPr lang="de-DE" smtClean="0"/>
              <a:t>2</a:t>
            </a:fld>
            <a:endParaRPr lang="de-DE"/>
          </a:p>
        </p:txBody>
      </p:sp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6CF6CC6E-F2B9-E242-A734-C0B13D709D08}"/>
              </a:ext>
            </a:extLst>
          </p:cNvPr>
          <p:cNvSpPr txBox="1">
            <a:spLocks/>
          </p:cNvSpPr>
          <p:nvPr/>
        </p:nvSpPr>
        <p:spPr>
          <a:xfrm>
            <a:off x="1080000" y="4731990"/>
            <a:ext cx="2895600" cy="28803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de-DE"/>
            </a:defPPr>
            <a:lvl1pPr marL="0" algn="l" defTabSz="914400" rtl="0" eaLnBrk="1" latinLnBrk="0" hangingPunct="1">
              <a:defRPr sz="1000" b="1" kern="1200" cap="all" baseline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200"/>
              </a:spcAft>
            </a:pPr>
            <a:r>
              <a:rPr lang="de-DE" cap="none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Just Getting Started…</a:t>
            </a:r>
          </a:p>
          <a:p>
            <a:pPr>
              <a:spcAft>
                <a:spcPts val="200"/>
              </a:spcAft>
            </a:pPr>
            <a:r>
              <a:rPr lang="de-DE" b="0" i="1" cap="none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No Time </a:t>
            </a:r>
            <a:r>
              <a:rPr lang="de-DE" b="0" i="1" cap="none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to</a:t>
            </a:r>
            <a:r>
              <a:rPr lang="de-DE" b="0" i="1" cap="none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Wait 4  (Budapest, 2019-12-05)</a:t>
            </a:r>
          </a:p>
        </p:txBody>
      </p:sp>
      <p:cxnSp>
        <p:nvCxnSpPr>
          <p:cNvPr id="6" name="Gerade Verbindung 5"/>
          <p:cNvCxnSpPr/>
          <p:nvPr/>
        </p:nvCxnSpPr>
        <p:spPr>
          <a:xfrm>
            <a:off x="971600" y="4515966"/>
            <a:ext cx="0" cy="5400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 bwMode="auto">
          <a:xfrm>
            <a:off x="252000" y="402218"/>
            <a:ext cx="16561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GB" sz="2400" b="1" i="1" dirty="0">
                <a:latin typeface="Calibri" panose="020F0502020204030204" pitchFamily="34" charset="0"/>
              </a:rPr>
              <a:t>Agenda</a:t>
            </a:r>
            <a:endParaRPr lang="en-GB" sz="2000" dirty="0">
              <a:latin typeface="Calibri" panose="020F0502020204030204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2123728" y="402218"/>
            <a:ext cx="6624736" cy="39697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000" b="1" dirty="0">
                <a:solidFill>
                  <a:schemeClr val="bg1"/>
                </a:solidFill>
              </a:rPr>
              <a:t>Introduction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000" b="1" dirty="0">
                <a:solidFill>
                  <a:schemeClr val="bg1"/>
                </a:solidFill>
              </a:rPr>
              <a:t>Workflow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000" b="1" dirty="0">
                <a:solidFill>
                  <a:schemeClr val="bg1"/>
                </a:solidFill>
              </a:rPr>
              <a:t>Perspective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28B1B60-91F3-D245-AC93-F9E17AA5196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4034" y="2577323"/>
            <a:ext cx="1584176" cy="1187388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E47CB588-6497-E64F-877A-72D0C3C616D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507958" y="2315500"/>
            <a:ext cx="1551908" cy="1346515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44338" y="906276"/>
            <a:ext cx="1346515" cy="1548187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875F67B-1964-B341-B19F-7B89D658035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6239" y="906276"/>
            <a:ext cx="1590931" cy="118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30209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080000" y="4464000"/>
            <a:ext cx="1951143" cy="144000"/>
          </a:xfrm>
        </p:spPr>
        <p:txBody>
          <a:bodyPr lIns="0" rIns="0"/>
          <a:lstStyle/>
          <a:p>
            <a:r>
              <a:rPr lang="de-DE" sz="1000" b="1" cap="none">
                <a:solidFill>
                  <a:schemeClr val="accent2"/>
                </a:solidFill>
                <a:latin typeface="Calibri" panose="020F0502020204030204" pitchFamily="34" charset="0"/>
              </a:rPr>
              <a:t>Archiv der sozialen Demokratie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957170" y="4677984"/>
            <a:ext cx="729630" cy="376238"/>
          </a:xfrm>
        </p:spPr>
        <p:txBody>
          <a:bodyPr/>
          <a:lstStyle/>
          <a:p>
            <a:fld id="{49974A0A-55E3-4DA1-8828-8E4A267E1F9B}" type="slidenum">
              <a:rPr lang="de-DE" smtClean="0"/>
              <a:t>3</a:t>
            </a:fld>
            <a:endParaRPr lang="de-DE"/>
          </a:p>
        </p:txBody>
      </p:sp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6CF6CC6E-F2B9-E242-A734-C0B13D709D08}"/>
              </a:ext>
            </a:extLst>
          </p:cNvPr>
          <p:cNvSpPr txBox="1">
            <a:spLocks/>
          </p:cNvSpPr>
          <p:nvPr/>
        </p:nvSpPr>
        <p:spPr>
          <a:xfrm>
            <a:off x="1080000" y="4731990"/>
            <a:ext cx="2895600" cy="28803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de-DE"/>
            </a:defPPr>
            <a:lvl1pPr marL="0" algn="l" defTabSz="914400" rtl="0" eaLnBrk="1" latinLnBrk="0" hangingPunct="1">
              <a:defRPr sz="1000" b="1" kern="1200" cap="all" baseline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200"/>
              </a:spcAft>
            </a:pPr>
            <a:r>
              <a:rPr lang="de-DE" cap="none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Just Getting Started…</a:t>
            </a:r>
          </a:p>
          <a:p>
            <a:pPr>
              <a:spcAft>
                <a:spcPts val="200"/>
              </a:spcAft>
            </a:pPr>
            <a:r>
              <a:rPr lang="de-DE" b="0" i="1" cap="none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No Time </a:t>
            </a:r>
            <a:r>
              <a:rPr lang="de-DE" b="0" i="1" cap="none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to</a:t>
            </a:r>
            <a:r>
              <a:rPr lang="de-DE" b="0" i="1" cap="none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Wait 4  (Budapest, 2019-12-05)</a:t>
            </a:r>
          </a:p>
        </p:txBody>
      </p:sp>
      <p:cxnSp>
        <p:nvCxnSpPr>
          <p:cNvPr id="6" name="Gerade Verbindung 5"/>
          <p:cNvCxnSpPr/>
          <p:nvPr/>
        </p:nvCxnSpPr>
        <p:spPr>
          <a:xfrm>
            <a:off x="971600" y="4515966"/>
            <a:ext cx="0" cy="5400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 bwMode="auto">
          <a:xfrm>
            <a:off x="252000" y="402218"/>
            <a:ext cx="16561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GB" sz="2400" b="1" i="1" dirty="0">
                <a:latin typeface="Calibri" panose="020F0502020204030204" pitchFamily="34" charset="0"/>
              </a:rPr>
              <a:t>Introduction</a:t>
            </a:r>
            <a:endParaRPr lang="en-GB" sz="2000" dirty="0">
              <a:latin typeface="Calibri" panose="020F0502020204030204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2123728" y="402218"/>
            <a:ext cx="6624736" cy="39697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en-GB" sz="2000" b="1" dirty="0">
              <a:solidFill>
                <a:schemeClr val="bg1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en-GB" sz="2000" b="1" dirty="0" err="1">
                <a:solidFill>
                  <a:schemeClr val="bg1"/>
                </a:solidFill>
              </a:rPr>
              <a:t>Archiv</a:t>
            </a:r>
            <a:r>
              <a:rPr lang="en-GB" sz="2000" b="1" dirty="0">
                <a:solidFill>
                  <a:schemeClr val="bg1"/>
                </a:solidFill>
              </a:rPr>
              <a:t> der </a:t>
            </a:r>
            <a:r>
              <a:rPr lang="en-GB" sz="2000" b="1" dirty="0" err="1">
                <a:solidFill>
                  <a:schemeClr val="bg1"/>
                </a:solidFill>
              </a:rPr>
              <a:t>sozialen</a:t>
            </a:r>
            <a:r>
              <a:rPr lang="en-GB" sz="2000" b="1" dirty="0">
                <a:solidFill>
                  <a:schemeClr val="bg1"/>
                </a:solidFill>
              </a:rPr>
              <a:t> </a:t>
            </a:r>
            <a:r>
              <a:rPr lang="en-GB" sz="2000" b="1" dirty="0" err="1">
                <a:solidFill>
                  <a:schemeClr val="bg1"/>
                </a:solidFill>
              </a:rPr>
              <a:t>Demokratie</a:t>
            </a:r>
            <a:r>
              <a:rPr lang="en-GB" sz="2000" b="1" dirty="0">
                <a:solidFill>
                  <a:schemeClr val="bg1"/>
                </a:solidFill>
              </a:rPr>
              <a:t> der Friedrich-Ebert-Stiftung</a:t>
            </a:r>
          </a:p>
          <a:p>
            <a:pPr algn="ctr"/>
            <a:endParaRPr lang="en-GB" sz="1100" dirty="0"/>
          </a:p>
          <a:p>
            <a:pPr algn="ctr"/>
            <a:r>
              <a:rPr lang="en-GB" b="1" i="1" dirty="0"/>
              <a:t>audio visual collection contains: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ca. 25.000 video objects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ca. 20.000 film Objects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ca. 10.000 audio Objects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sz="600" dirty="0"/>
          </a:p>
          <a:p>
            <a:pPr algn="ctr"/>
            <a:r>
              <a:rPr lang="en-GB" b="1" i="1" dirty="0"/>
              <a:t>2017 - 2019</a:t>
            </a:r>
            <a:br>
              <a:rPr lang="en-GB" b="1" dirty="0"/>
            </a:br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comprehensive evaluation of the collection</a:t>
            </a:r>
            <a:br>
              <a:rPr lang="en-GB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and the associated work processes</a:t>
            </a:r>
          </a:p>
          <a:p>
            <a:pPr algn="ctr"/>
            <a:endParaRPr lang="en-GB" sz="600" b="1" i="1" dirty="0">
              <a:solidFill>
                <a:schemeClr val="bg1"/>
              </a:solidFill>
            </a:endParaRPr>
          </a:p>
          <a:p>
            <a:pPr algn="ctr"/>
            <a:r>
              <a:rPr lang="en-GB" b="1" i="1" dirty="0">
                <a:solidFill>
                  <a:schemeClr val="bg1"/>
                </a:solidFill>
              </a:rPr>
              <a:t>since 2019</a:t>
            </a:r>
          </a:p>
          <a:p>
            <a:pPr algn="ctr"/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step-by-step implementation of new work processes considering recommendations of e.g. IASA, FADGI, Memoriav and </a:t>
            </a:r>
            <a:r>
              <a:rPr lang="en-GB" dirty="0" err="1">
                <a:solidFill>
                  <a:schemeClr val="bg1">
                    <a:lumMod val="85000"/>
                  </a:schemeClr>
                </a:solidFill>
              </a:rPr>
              <a:t>nestor</a:t>
            </a:r>
            <a:endParaRPr lang="en-GB" dirty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712852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080000" y="4464000"/>
            <a:ext cx="1951143" cy="144000"/>
          </a:xfrm>
        </p:spPr>
        <p:txBody>
          <a:bodyPr lIns="0" rIns="0"/>
          <a:lstStyle/>
          <a:p>
            <a:r>
              <a:rPr lang="de-DE" sz="1000" b="1" cap="none">
                <a:solidFill>
                  <a:schemeClr val="accent2"/>
                </a:solidFill>
                <a:latin typeface="Calibri" panose="020F0502020204030204" pitchFamily="34" charset="0"/>
              </a:rPr>
              <a:t>Archiv der sozialen Demokratie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957170" y="4677984"/>
            <a:ext cx="729630" cy="376238"/>
          </a:xfrm>
        </p:spPr>
        <p:txBody>
          <a:bodyPr/>
          <a:lstStyle/>
          <a:p>
            <a:fld id="{49974A0A-55E3-4DA1-8828-8E4A267E1F9B}" type="slidenum">
              <a:rPr lang="de-DE" smtClean="0"/>
              <a:t>4</a:t>
            </a:fld>
            <a:endParaRPr lang="de-DE"/>
          </a:p>
        </p:txBody>
      </p:sp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6CF6CC6E-F2B9-E242-A734-C0B13D709D08}"/>
              </a:ext>
            </a:extLst>
          </p:cNvPr>
          <p:cNvSpPr txBox="1">
            <a:spLocks/>
          </p:cNvSpPr>
          <p:nvPr/>
        </p:nvSpPr>
        <p:spPr>
          <a:xfrm>
            <a:off x="1080000" y="4731990"/>
            <a:ext cx="2895600" cy="28803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de-DE"/>
            </a:defPPr>
            <a:lvl1pPr marL="0" algn="l" defTabSz="914400" rtl="0" eaLnBrk="1" latinLnBrk="0" hangingPunct="1">
              <a:defRPr sz="1000" b="1" kern="1200" cap="all" baseline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200"/>
              </a:spcAft>
            </a:pPr>
            <a:r>
              <a:rPr lang="de-DE" cap="none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Just Getting Started…</a:t>
            </a:r>
          </a:p>
          <a:p>
            <a:pPr>
              <a:spcAft>
                <a:spcPts val="200"/>
              </a:spcAft>
            </a:pPr>
            <a:r>
              <a:rPr lang="de-DE" b="0" i="1" cap="none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No Time </a:t>
            </a:r>
            <a:r>
              <a:rPr lang="de-DE" b="0" i="1" cap="none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to</a:t>
            </a:r>
            <a:r>
              <a:rPr lang="de-DE" b="0" i="1" cap="none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Wait 4  (Budapest, 2019-12-05)</a:t>
            </a:r>
          </a:p>
        </p:txBody>
      </p:sp>
      <p:cxnSp>
        <p:nvCxnSpPr>
          <p:cNvPr id="6" name="Gerade Verbindung 5"/>
          <p:cNvCxnSpPr/>
          <p:nvPr/>
        </p:nvCxnSpPr>
        <p:spPr>
          <a:xfrm>
            <a:off x="971600" y="4515966"/>
            <a:ext cx="0" cy="5400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 bwMode="auto">
          <a:xfrm>
            <a:off x="252000" y="402218"/>
            <a:ext cx="165618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GB" sz="2400" b="1" i="1" dirty="0">
                <a:latin typeface="Calibri" panose="020F0502020204030204" pitchFamily="34" charset="0"/>
              </a:rPr>
              <a:t>Workflow</a:t>
            </a:r>
            <a:endParaRPr lang="en-GB" sz="2000" dirty="0">
              <a:latin typeface="Calibri" panose="020F050202020403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3686" y="332874"/>
            <a:ext cx="6903346" cy="412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51659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>
            <a:extLst>
              <a:ext uri="{FF2B5EF4-FFF2-40B4-BE49-F238E27FC236}">
                <a16:creationId xmlns:a16="http://schemas.microsoft.com/office/drawing/2014/main" id="{06F2D0B0-BC6B-3045-AA67-908B16A749A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3686" y="332874"/>
            <a:ext cx="6903346" cy="4125852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2B37E080-5AED-7C4C-B887-7980CE7ADF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3686" y="332874"/>
            <a:ext cx="1343562" cy="4125852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080000" y="4464000"/>
            <a:ext cx="1951143" cy="144000"/>
          </a:xfrm>
        </p:spPr>
        <p:txBody>
          <a:bodyPr lIns="0" rIns="0"/>
          <a:lstStyle/>
          <a:p>
            <a:r>
              <a:rPr lang="de-DE" sz="1000" b="1" cap="none">
                <a:solidFill>
                  <a:schemeClr val="accent2"/>
                </a:solidFill>
                <a:latin typeface="Calibri" panose="020F0502020204030204" pitchFamily="34" charset="0"/>
              </a:rPr>
              <a:t>Archiv der sozialen Demokratie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957170" y="4677984"/>
            <a:ext cx="729630" cy="376238"/>
          </a:xfrm>
        </p:spPr>
        <p:txBody>
          <a:bodyPr/>
          <a:lstStyle/>
          <a:p>
            <a:fld id="{49974A0A-55E3-4DA1-8828-8E4A267E1F9B}" type="slidenum">
              <a:rPr lang="de-DE" smtClean="0"/>
              <a:t>5</a:t>
            </a:fld>
            <a:endParaRPr lang="de-DE"/>
          </a:p>
        </p:txBody>
      </p:sp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6CF6CC6E-F2B9-E242-A734-C0B13D709D08}"/>
              </a:ext>
            </a:extLst>
          </p:cNvPr>
          <p:cNvSpPr txBox="1">
            <a:spLocks/>
          </p:cNvSpPr>
          <p:nvPr/>
        </p:nvSpPr>
        <p:spPr>
          <a:xfrm>
            <a:off x="1080000" y="4731990"/>
            <a:ext cx="2895600" cy="28803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de-DE"/>
            </a:defPPr>
            <a:lvl1pPr marL="0" algn="l" defTabSz="914400" rtl="0" eaLnBrk="1" latinLnBrk="0" hangingPunct="1">
              <a:defRPr sz="1000" b="1" kern="1200" cap="all" baseline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200"/>
              </a:spcAft>
            </a:pPr>
            <a:r>
              <a:rPr lang="de-DE" cap="none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Just Getting Started…</a:t>
            </a:r>
          </a:p>
          <a:p>
            <a:pPr>
              <a:spcAft>
                <a:spcPts val="200"/>
              </a:spcAft>
            </a:pPr>
            <a:r>
              <a:rPr lang="de-DE" b="0" i="1" cap="none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No Time </a:t>
            </a:r>
            <a:r>
              <a:rPr lang="de-DE" b="0" i="1" cap="none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to</a:t>
            </a:r>
            <a:r>
              <a:rPr lang="de-DE" b="0" i="1" cap="none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Wait 4  (Budapest, 2019-12-05)</a:t>
            </a:r>
          </a:p>
        </p:txBody>
      </p:sp>
      <p:cxnSp>
        <p:nvCxnSpPr>
          <p:cNvPr id="6" name="Gerade Verbindung 5"/>
          <p:cNvCxnSpPr/>
          <p:nvPr/>
        </p:nvCxnSpPr>
        <p:spPr>
          <a:xfrm>
            <a:off x="971600" y="4515966"/>
            <a:ext cx="0" cy="5400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 bwMode="auto">
          <a:xfrm>
            <a:off x="252000" y="402218"/>
            <a:ext cx="165618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GB" sz="2400" b="1" i="1" dirty="0">
                <a:latin typeface="Calibri" panose="020F0502020204030204" pitchFamily="34" charset="0"/>
              </a:rPr>
              <a:t>Workflow</a:t>
            </a:r>
            <a:endParaRPr lang="en-GB" sz="2000" dirty="0">
              <a:latin typeface="Calibri" panose="020F0502020204030204" pitchFamily="34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6832DA5-144D-214D-971C-7DF35D6F5C1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9783" y="615825"/>
            <a:ext cx="1948512" cy="2161136"/>
          </a:xfrm>
          <a:prstGeom prst="rect">
            <a:avLst/>
          </a:prstGeom>
          <a:ln w="12700">
            <a:solidFill>
              <a:schemeClr val="accent1">
                <a:shade val="50000"/>
              </a:schemeClr>
            </a:solidFill>
          </a:ln>
          <a:effectLst/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A64153D9-B35E-7B44-9A23-35FDF4306CB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34302" y="3071914"/>
            <a:ext cx="1034118" cy="1009258"/>
          </a:xfrm>
          <a:prstGeom prst="rect">
            <a:avLst/>
          </a:prstGeom>
          <a:ln w="12700">
            <a:solidFill>
              <a:schemeClr val="accent1">
                <a:shade val="50000"/>
              </a:schemeClr>
            </a:solidFill>
          </a:ln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59222CE1-6FE3-EA47-BA0C-ECD1F8BC13F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16207" y="3071914"/>
            <a:ext cx="941779" cy="1009258"/>
          </a:xfrm>
          <a:prstGeom prst="rect">
            <a:avLst/>
          </a:prstGeom>
          <a:ln w="12700">
            <a:solidFill>
              <a:schemeClr val="accent1">
                <a:shade val="50000"/>
              </a:schemeClr>
            </a:solidFill>
          </a:ln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067D51D6-3F5A-4543-B749-B7DBC8B4B94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5773" y="3075178"/>
            <a:ext cx="1280424" cy="1002729"/>
          </a:xfrm>
          <a:prstGeom prst="rect">
            <a:avLst/>
          </a:prstGeom>
          <a:ln w="12700">
            <a:solidFill>
              <a:schemeClr val="accent1">
                <a:shade val="50000"/>
              </a:schemeClr>
            </a:solidFill>
          </a:ln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2FDB70D8-22C2-5646-8CDF-913D653EBBE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5994" y="2236676"/>
            <a:ext cx="678906" cy="623106"/>
          </a:xfrm>
          <a:prstGeom prst="rect">
            <a:avLst/>
          </a:prstGeom>
          <a:effectLst/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23222A96-9B7F-0948-A1E3-01AD786125A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0851" y="3204000"/>
            <a:ext cx="689193" cy="623106"/>
          </a:xfrm>
          <a:prstGeom prst="rect">
            <a:avLst/>
          </a:prstGeom>
          <a:effectLst/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987E3F58-BA8C-0845-BEF0-A60B6A06F0E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55502" y="1327797"/>
            <a:ext cx="668922" cy="623106"/>
          </a:xfrm>
          <a:prstGeom prst="rect">
            <a:avLst/>
          </a:prstGeom>
          <a:ln w="12700">
            <a:noFill/>
          </a:ln>
          <a:effectLst>
            <a:softEdge rad="0"/>
          </a:effectLst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FD12BBBF-A898-1F46-B232-8F3C63812BF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9752" y="3799890"/>
            <a:ext cx="704277" cy="686062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C24BDD2D-4698-1141-B6F4-5C17E4D7821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4400" y="615825"/>
            <a:ext cx="2063333" cy="2181915"/>
          </a:xfrm>
          <a:prstGeom prst="rect">
            <a:avLst/>
          </a:prstGeom>
          <a:ln w="12700">
            <a:solidFill>
              <a:schemeClr val="accent1">
                <a:shade val="50000"/>
              </a:schemeClr>
            </a:solidFill>
          </a:ln>
          <a:effectLst/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A5C2F47A-D908-3A4A-8103-76AE422E84DC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3984" y="3071914"/>
            <a:ext cx="713749" cy="1009258"/>
          </a:xfrm>
          <a:prstGeom prst="rect">
            <a:avLst/>
          </a:prstGeom>
          <a:ln w="12700"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638563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xit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2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2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>
            <a:extLst>
              <a:ext uri="{FF2B5EF4-FFF2-40B4-BE49-F238E27FC236}">
                <a16:creationId xmlns:a16="http://schemas.microsoft.com/office/drawing/2014/main" id="{1E732BCB-FE4D-7441-A9FA-A27594FF0E3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3686" y="332874"/>
            <a:ext cx="6903346" cy="4125852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E817F262-B712-724B-A43A-5AA1D3DC5C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67686" y="332874"/>
            <a:ext cx="1320338" cy="4125852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080000" y="4464000"/>
            <a:ext cx="1951143" cy="144000"/>
          </a:xfrm>
        </p:spPr>
        <p:txBody>
          <a:bodyPr lIns="0" rIns="0"/>
          <a:lstStyle/>
          <a:p>
            <a:r>
              <a:rPr lang="de-DE" sz="1000" b="1" cap="none">
                <a:solidFill>
                  <a:schemeClr val="accent2"/>
                </a:solidFill>
                <a:latin typeface="Calibri" panose="020F0502020204030204" pitchFamily="34" charset="0"/>
              </a:rPr>
              <a:t>Archiv der sozialen Demokratie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957170" y="4677984"/>
            <a:ext cx="729630" cy="376238"/>
          </a:xfrm>
        </p:spPr>
        <p:txBody>
          <a:bodyPr/>
          <a:lstStyle/>
          <a:p>
            <a:fld id="{49974A0A-55E3-4DA1-8828-8E4A267E1F9B}" type="slidenum">
              <a:rPr lang="de-DE" smtClean="0"/>
              <a:t>6</a:t>
            </a:fld>
            <a:endParaRPr lang="de-DE"/>
          </a:p>
        </p:txBody>
      </p:sp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6CF6CC6E-F2B9-E242-A734-C0B13D709D08}"/>
              </a:ext>
            </a:extLst>
          </p:cNvPr>
          <p:cNvSpPr txBox="1">
            <a:spLocks/>
          </p:cNvSpPr>
          <p:nvPr/>
        </p:nvSpPr>
        <p:spPr>
          <a:xfrm>
            <a:off x="1080000" y="4731990"/>
            <a:ext cx="2895600" cy="28803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de-DE"/>
            </a:defPPr>
            <a:lvl1pPr marL="0" algn="l" defTabSz="914400" rtl="0" eaLnBrk="1" latinLnBrk="0" hangingPunct="1">
              <a:defRPr sz="1000" b="1" kern="1200" cap="all" baseline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200"/>
              </a:spcAft>
            </a:pPr>
            <a:r>
              <a:rPr lang="de-DE" cap="none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Just Getting Started…</a:t>
            </a:r>
          </a:p>
          <a:p>
            <a:pPr>
              <a:spcAft>
                <a:spcPts val="200"/>
              </a:spcAft>
            </a:pPr>
            <a:r>
              <a:rPr lang="de-DE" b="0" i="1" cap="none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No Time </a:t>
            </a:r>
            <a:r>
              <a:rPr lang="de-DE" b="0" i="1" cap="none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to</a:t>
            </a:r>
            <a:r>
              <a:rPr lang="de-DE" b="0" i="1" cap="none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Wait 4  (Budapest, 2019-12-05)</a:t>
            </a:r>
          </a:p>
        </p:txBody>
      </p:sp>
      <p:cxnSp>
        <p:nvCxnSpPr>
          <p:cNvPr id="6" name="Gerade Verbindung 5"/>
          <p:cNvCxnSpPr/>
          <p:nvPr/>
        </p:nvCxnSpPr>
        <p:spPr>
          <a:xfrm>
            <a:off x="971600" y="4515966"/>
            <a:ext cx="0" cy="5400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 bwMode="auto">
          <a:xfrm>
            <a:off x="252000" y="402218"/>
            <a:ext cx="165618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GB" sz="2400" b="1" i="1" dirty="0">
                <a:latin typeface="Calibri" panose="020F0502020204030204" pitchFamily="34" charset="0"/>
              </a:rPr>
              <a:t>Workflow</a:t>
            </a:r>
            <a:endParaRPr lang="en-GB" sz="2000" dirty="0">
              <a:latin typeface="Calibri" panose="020F0502020204030204" pitchFamily="34" charset="0"/>
            </a:endParaRPr>
          </a:p>
        </p:txBody>
      </p:sp>
      <p:pic>
        <p:nvPicPr>
          <p:cNvPr id="13" name="Inhaltsplatzhalter 3135">
            <a:extLst>
              <a:ext uri="{FF2B5EF4-FFF2-40B4-BE49-F238E27FC236}">
                <a16:creationId xmlns:a16="http://schemas.microsoft.com/office/drawing/2014/main" id="{057BEE05-AB56-384D-AC49-9DEB0A98D1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0169" y="1238599"/>
            <a:ext cx="3514279" cy="2340000"/>
          </a:xfrm>
          <a:prstGeom prst="rect">
            <a:avLst/>
          </a:prstGeom>
          <a:solidFill>
            <a:schemeClr val="bg1"/>
          </a:solidFill>
          <a:ln w="12700">
            <a:solidFill>
              <a:srgbClr val="005B99"/>
            </a:solidFill>
          </a:ln>
        </p:spPr>
      </p:pic>
      <p:pic>
        <p:nvPicPr>
          <p:cNvPr id="14" name="Inhaltsplatzhalter 3135">
            <a:extLst>
              <a:ext uri="{FF2B5EF4-FFF2-40B4-BE49-F238E27FC236}">
                <a16:creationId xmlns:a16="http://schemas.microsoft.com/office/drawing/2014/main" id="{1AC510EC-6C8E-0646-9154-D12142C93F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3824" y="987574"/>
            <a:ext cx="1404000" cy="1116181"/>
          </a:xfrm>
          <a:prstGeom prst="rect">
            <a:avLst/>
          </a:prstGeom>
          <a:solidFill>
            <a:schemeClr val="bg1"/>
          </a:solidFill>
          <a:ln w="12700">
            <a:solidFill>
              <a:srgbClr val="005B99"/>
            </a:solidFill>
          </a:ln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A5701365-C148-F548-81C7-181DC080E3CE}"/>
              </a:ext>
            </a:extLst>
          </p:cNvPr>
          <p:cNvSpPr txBox="1">
            <a:spLocks/>
          </p:cNvSpPr>
          <p:nvPr/>
        </p:nvSpPr>
        <p:spPr>
          <a:xfrm>
            <a:off x="1583824" y="2124975"/>
            <a:ext cx="1404000" cy="271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5B9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ctr"/>
            <a:r>
              <a:rPr lang="de-DE" sz="1200" dirty="0"/>
              <a:t>QCTools</a:t>
            </a:r>
            <a:endParaRPr lang="de-DE" sz="1050" dirty="0"/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2A7ED5B7-BD72-6540-96D2-FF88F0EC1939}"/>
              </a:ext>
            </a:extLst>
          </p:cNvPr>
          <p:cNvSpPr txBox="1">
            <a:spLocks/>
          </p:cNvSpPr>
          <p:nvPr/>
        </p:nvSpPr>
        <p:spPr>
          <a:xfrm>
            <a:off x="6145308" y="3589961"/>
            <a:ext cx="1404000" cy="271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5B9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ctr"/>
            <a:r>
              <a:rPr lang="de-DE" sz="1200" dirty="0" err="1"/>
              <a:t>QCTools</a:t>
            </a:r>
            <a:endParaRPr lang="de-DE" sz="1050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3A09D835-EFAE-2848-B997-28B5EAEC75B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2668" y="1194734"/>
            <a:ext cx="3464246" cy="2340000"/>
          </a:xfrm>
          <a:prstGeom prst="rect">
            <a:avLst/>
          </a:prstGeom>
          <a:ln w="12700">
            <a:solidFill>
              <a:schemeClr val="accent1">
                <a:shade val="50000"/>
              </a:schemeClr>
            </a:solidFill>
          </a:ln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17925DB7-30AA-7F40-850F-FFFD4BC3AA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1880" y="2801202"/>
            <a:ext cx="679409" cy="56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6068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/>
      <p:bldP spid="1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fik 27">
            <a:extLst>
              <a:ext uri="{FF2B5EF4-FFF2-40B4-BE49-F238E27FC236}">
                <a16:creationId xmlns:a16="http://schemas.microsoft.com/office/drawing/2014/main" id="{2D5BE411-70E9-3F4E-98E8-805910EC3F9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3686" y="332874"/>
            <a:ext cx="6903346" cy="4125852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B6AAF8B8-B784-1A45-8DF1-F9A882E25D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67510" y="332874"/>
            <a:ext cx="1281878" cy="4125852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080000" y="4464000"/>
            <a:ext cx="1951143" cy="144000"/>
          </a:xfrm>
        </p:spPr>
        <p:txBody>
          <a:bodyPr lIns="0" rIns="0"/>
          <a:lstStyle/>
          <a:p>
            <a:r>
              <a:rPr lang="de-DE" sz="1000" b="1" cap="none">
                <a:solidFill>
                  <a:schemeClr val="accent2"/>
                </a:solidFill>
                <a:latin typeface="Calibri" panose="020F0502020204030204" pitchFamily="34" charset="0"/>
              </a:rPr>
              <a:t>Archiv der sozialen Demokratie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957170" y="4677984"/>
            <a:ext cx="729630" cy="376238"/>
          </a:xfrm>
        </p:spPr>
        <p:txBody>
          <a:bodyPr/>
          <a:lstStyle/>
          <a:p>
            <a:fld id="{49974A0A-55E3-4DA1-8828-8E4A267E1F9B}" type="slidenum">
              <a:rPr lang="de-DE" smtClean="0"/>
              <a:t>7</a:t>
            </a:fld>
            <a:endParaRPr lang="de-DE"/>
          </a:p>
        </p:txBody>
      </p:sp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6CF6CC6E-F2B9-E242-A734-C0B13D709D08}"/>
              </a:ext>
            </a:extLst>
          </p:cNvPr>
          <p:cNvSpPr txBox="1">
            <a:spLocks/>
          </p:cNvSpPr>
          <p:nvPr/>
        </p:nvSpPr>
        <p:spPr>
          <a:xfrm>
            <a:off x="1080000" y="4731990"/>
            <a:ext cx="2895600" cy="28803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de-DE"/>
            </a:defPPr>
            <a:lvl1pPr marL="0" algn="l" defTabSz="914400" rtl="0" eaLnBrk="1" latinLnBrk="0" hangingPunct="1">
              <a:defRPr sz="1000" b="1" kern="1200" cap="all" baseline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200"/>
              </a:spcAft>
            </a:pPr>
            <a:r>
              <a:rPr lang="de-DE" cap="none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Just Getting Started…</a:t>
            </a:r>
          </a:p>
          <a:p>
            <a:pPr>
              <a:spcAft>
                <a:spcPts val="200"/>
              </a:spcAft>
            </a:pPr>
            <a:r>
              <a:rPr lang="de-DE" b="0" i="1" cap="none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No Time </a:t>
            </a:r>
            <a:r>
              <a:rPr lang="de-DE" b="0" i="1" cap="none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to</a:t>
            </a:r>
            <a:r>
              <a:rPr lang="de-DE" b="0" i="1" cap="none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Wait 4  (Budapest, 2019-12-05)</a:t>
            </a:r>
          </a:p>
        </p:txBody>
      </p:sp>
      <p:cxnSp>
        <p:nvCxnSpPr>
          <p:cNvPr id="6" name="Gerade Verbindung 5"/>
          <p:cNvCxnSpPr/>
          <p:nvPr/>
        </p:nvCxnSpPr>
        <p:spPr>
          <a:xfrm>
            <a:off x="971600" y="4515966"/>
            <a:ext cx="0" cy="5400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 bwMode="auto">
          <a:xfrm>
            <a:off x="252000" y="402218"/>
            <a:ext cx="165618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GB" sz="2400" b="1" i="1" dirty="0">
                <a:latin typeface="Calibri" panose="020F0502020204030204" pitchFamily="34" charset="0"/>
              </a:rPr>
              <a:t>Workflow</a:t>
            </a:r>
            <a:endParaRPr lang="en-GB" sz="2000" dirty="0">
              <a:latin typeface="Calibri" panose="020F0502020204030204" pitchFamily="34" charset="0"/>
            </a:endParaRPr>
          </a:p>
        </p:txBody>
      </p:sp>
      <p:pic>
        <p:nvPicPr>
          <p:cNvPr id="13" name="Inhaltsplatzhalter 3135">
            <a:extLst>
              <a:ext uri="{FF2B5EF4-FFF2-40B4-BE49-F238E27FC236}">
                <a16:creationId xmlns:a16="http://schemas.microsoft.com/office/drawing/2014/main" id="{057BEE05-AB56-384D-AC49-9DEB0A98D11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4103" y="790901"/>
            <a:ext cx="2943671" cy="2780134"/>
          </a:xfrm>
          <a:prstGeom prst="rect">
            <a:avLst/>
          </a:prstGeom>
          <a:solidFill>
            <a:schemeClr val="bg1"/>
          </a:solidFill>
          <a:ln w="12700">
            <a:solidFill>
              <a:srgbClr val="005B99"/>
            </a:solidFill>
          </a:ln>
        </p:spPr>
      </p:pic>
      <p:pic>
        <p:nvPicPr>
          <p:cNvPr id="11" name="Inhaltsplatzhalter 3135">
            <a:extLst>
              <a:ext uri="{FF2B5EF4-FFF2-40B4-BE49-F238E27FC236}">
                <a16:creationId xmlns:a16="http://schemas.microsoft.com/office/drawing/2014/main" id="{C690EFB5-9F3C-444B-8383-C2DD954FE2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7909" y="2537696"/>
            <a:ext cx="1116181" cy="1116181"/>
          </a:xfrm>
          <a:prstGeom prst="rect">
            <a:avLst/>
          </a:prstGeom>
          <a:solidFill>
            <a:schemeClr val="bg1"/>
          </a:solidFill>
          <a:ln w="12700">
            <a:solidFill>
              <a:srgbClr val="005B99"/>
            </a:solidFill>
          </a:ln>
        </p:spPr>
      </p:pic>
      <p:sp>
        <p:nvSpPr>
          <p:cNvPr id="15" name="Titel 1">
            <a:extLst>
              <a:ext uri="{FF2B5EF4-FFF2-40B4-BE49-F238E27FC236}">
                <a16:creationId xmlns:a16="http://schemas.microsoft.com/office/drawing/2014/main" id="{1DE813B4-80D0-7D4D-B63A-4E94B06D33DF}"/>
              </a:ext>
            </a:extLst>
          </p:cNvPr>
          <p:cNvSpPr txBox="1">
            <a:spLocks/>
          </p:cNvSpPr>
          <p:nvPr/>
        </p:nvSpPr>
        <p:spPr>
          <a:xfrm>
            <a:off x="1584000" y="3672975"/>
            <a:ext cx="1404000" cy="271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5B9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ctr"/>
            <a:r>
              <a:rPr lang="de-DE" sz="1200" dirty="0"/>
              <a:t>FFMPEG</a:t>
            </a:r>
            <a:endParaRPr lang="de-DE" sz="1050" dirty="0"/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353DB7D4-5C2E-4E49-AD83-CD793C96FBA5}"/>
              </a:ext>
            </a:extLst>
          </p:cNvPr>
          <p:cNvSpPr txBox="1">
            <a:spLocks/>
          </p:cNvSpPr>
          <p:nvPr/>
        </p:nvSpPr>
        <p:spPr>
          <a:xfrm>
            <a:off x="6145308" y="3589961"/>
            <a:ext cx="1404000" cy="271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5B9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ctr"/>
            <a:r>
              <a:rPr lang="de-DE" sz="1200" dirty="0" err="1"/>
              <a:t>FFCommand</a:t>
            </a:r>
            <a:endParaRPr lang="de-DE" sz="1050" dirty="0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CE65C39D-7BC1-CA44-8F14-C593EB51B301}"/>
              </a:ext>
            </a:extLst>
          </p:cNvPr>
          <p:cNvSpPr/>
          <p:nvPr/>
        </p:nvSpPr>
        <p:spPr>
          <a:xfrm>
            <a:off x="557945" y="895540"/>
            <a:ext cx="2312241" cy="15181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</a:pPr>
            <a:r>
              <a:rPr lang="de-DE" sz="1400" b="1" dirty="0"/>
              <a:t>ffmprovisr</a:t>
            </a:r>
            <a:endParaRPr lang="de-DE" b="1" dirty="0"/>
          </a:p>
          <a:p>
            <a:pPr algn="ctr">
              <a:spcAft>
                <a:spcPts val="600"/>
              </a:spcAft>
            </a:pPr>
            <a:r>
              <a:rPr lang="de-DE" sz="1400" dirty="0">
                <a:hlinkClick r:id="rId6"/>
              </a:rPr>
              <a:t>https://amiaopensource.github.io/ffmprovisr/</a:t>
            </a:r>
            <a:endParaRPr lang="de-DE" sz="1400" dirty="0"/>
          </a:p>
          <a:p>
            <a:pPr algn="ctr"/>
            <a:r>
              <a:rPr lang="de-DE" sz="1400" b="1" dirty="0" err="1"/>
              <a:t>FFmpeg</a:t>
            </a:r>
            <a:r>
              <a:rPr lang="de-DE" sz="1400" b="1" dirty="0"/>
              <a:t> </a:t>
            </a:r>
            <a:r>
              <a:rPr lang="de-DE" sz="1400" b="1" dirty="0" err="1"/>
              <a:t>Cookbook</a:t>
            </a:r>
            <a:r>
              <a:rPr lang="de-DE" sz="1400" b="1" dirty="0"/>
              <a:t> </a:t>
            </a:r>
            <a:r>
              <a:rPr lang="de-DE" sz="1400" b="1" dirty="0" err="1"/>
              <a:t>for</a:t>
            </a:r>
            <a:r>
              <a:rPr lang="de-DE" sz="1400" b="1" dirty="0"/>
              <a:t> </a:t>
            </a:r>
            <a:r>
              <a:rPr lang="de-DE" sz="1400" b="1" dirty="0" err="1"/>
              <a:t>Archivists</a:t>
            </a:r>
            <a:br>
              <a:rPr lang="de-DE" sz="1400" b="1" dirty="0"/>
            </a:br>
            <a:r>
              <a:rPr lang="de-DE" sz="1400" dirty="0">
                <a:hlinkClick r:id="rId7"/>
              </a:rPr>
              <a:t>https://avpres.net/FFmpeg/</a:t>
            </a:r>
            <a:endParaRPr lang="de-DE" sz="1400" b="1" dirty="0"/>
          </a:p>
        </p:txBody>
      </p:sp>
      <p:pic>
        <p:nvPicPr>
          <p:cNvPr id="19" name="Inhaltsplatzhalter 3135">
            <a:extLst>
              <a:ext uri="{FF2B5EF4-FFF2-40B4-BE49-F238E27FC236}">
                <a16:creationId xmlns:a16="http://schemas.microsoft.com/office/drawing/2014/main" id="{5E180CFD-23FE-2A4D-866D-7C9E986C0E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3824" y="987574"/>
            <a:ext cx="1404000" cy="1116181"/>
          </a:xfrm>
          <a:prstGeom prst="rect">
            <a:avLst/>
          </a:prstGeom>
          <a:solidFill>
            <a:schemeClr val="bg1"/>
          </a:solidFill>
          <a:ln w="12700">
            <a:solidFill>
              <a:srgbClr val="005B99"/>
            </a:solidFill>
          </a:ln>
        </p:spPr>
      </p:pic>
      <p:sp>
        <p:nvSpPr>
          <p:cNvPr id="20" name="Titel 1">
            <a:extLst>
              <a:ext uri="{FF2B5EF4-FFF2-40B4-BE49-F238E27FC236}">
                <a16:creationId xmlns:a16="http://schemas.microsoft.com/office/drawing/2014/main" id="{F0AD0466-E7E6-8243-AC76-B2EE46A0E327}"/>
              </a:ext>
            </a:extLst>
          </p:cNvPr>
          <p:cNvSpPr txBox="1">
            <a:spLocks/>
          </p:cNvSpPr>
          <p:nvPr/>
        </p:nvSpPr>
        <p:spPr>
          <a:xfrm>
            <a:off x="1583824" y="2124975"/>
            <a:ext cx="1404000" cy="271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5B9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ctr"/>
            <a:r>
              <a:rPr lang="de-DE" sz="1200" dirty="0"/>
              <a:t>QCTools</a:t>
            </a:r>
            <a:endParaRPr lang="de-DE" sz="1050" dirty="0"/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8521AF1D-BF19-E14D-8655-514B8C7A5B13}"/>
              </a:ext>
            </a:extLst>
          </p:cNvPr>
          <p:cNvSpPr txBox="1">
            <a:spLocks/>
          </p:cNvSpPr>
          <p:nvPr/>
        </p:nvSpPr>
        <p:spPr>
          <a:xfrm>
            <a:off x="6145308" y="3589961"/>
            <a:ext cx="1404000" cy="271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5B9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ctr"/>
            <a:r>
              <a:rPr lang="de-DE" sz="1200" dirty="0" err="1"/>
              <a:t>QCTools</a:t>
            </a:r>
            <a:endParaRPr lang="de-DE" sz="1050" dirty="0"/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31093C90-81F1-3D42-9413-49E9FEC0D8C2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2668" y="1194734"/>
            <a:ext cx="3464246" cy="2340000"/>
          </a:xfrm>
          <a:prstGeom prst="rect">
            <a:avLst/>
          </a:prstGeom>
          <a:ln w="12700">
            <a:solidFill>
              <a:schemeClr val="accent1">
                <a:shade val="50000"/>
              </a:schemeClr>
            </a:solidFill>
          </a:ln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30B41393-6E4D-B843-AA91-479B6E8A39B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46748" y="2824022"/>
            <a:ext cx="679409" cy="543527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E6C69641-B2C2-DC45-939B-4143C51241B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1880" y="2801202"/>
            <a:ext cx="679409" cy="562636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B47A3124-43AC-9C4C-8AB8-90743D3B5B3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3517" y="3307669"/>
            <a:ext cx="679409" cy="52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75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xit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2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2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xit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2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2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 animBg="1"/>
      <p:bldP spid="20" grpId="2"/>
      <p:bldP spid="21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C8090811-AA2A-3343-A86D-11B0FBE4E11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3686" y="332874"/>
            <a:ext cx="6903346" cy="4125852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A33080D0-AC56-514E-9790-9267530452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0032" y="332874"/>
            <a:ext cx="1296144" cy="4125852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080000" y="4464000"/>
            <a:ext cx="1951143" cy="144000"/>
          </a:xfrm>
        </p:spPr>
        <p:txBody>
          <a:bodyPr lIns="0" rIns="0"/>
          <a:lstStyle/>
          <a:p>
            <a:r>
              <a:rPr lang="de-DE" sz="1000" b="1" cap="none">
                <a:solidFill>
                  <a:schemeClr val="accent2"/>
                </a:solidFill>
                <a:latin typeface="Calibri" panose="020F0502020204030204" pitchFamily="34" charset="0"/>
              </a:rPr>
              <a:t>Archiv der sozialen Demokratie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957170" y="4677984"/>
            <a:ext cx="729630" cy="376238"/>
          </a:xfrm>
        </p:spPr>
        <p:txBody>
          <a:bodyPr/>
          <a:lstStyle/>
          <a:p>
            <a:fld id="{49974A0A-55E3-4DA1-8828-8E4A267E1F9B}" type="slidenum">
              <a:rPr lang="de-DE" smtClean="0"/>
              <a:t>8</a:t>
            </a:fld>
            <a:endParaRPr lang="de-DE"/>
          </a:p>
        </p:txBody>
      </p:sp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6CF6CC6E-F2B9-E242-A734-C0B13D709D08}"/>
              </a:ext>
            </a:extLst>
          </p:cNvPr>
          <p:cNvSpPr txBox="1">
            <a:spLocks/>
          </p:cNvSpPr>
          <p:nvPr/>
        </p:nvSpPr>
        <p:spPr>
          <a:xfrm>
            <a:off x="1080000" y="4731990"/>
            <a:ext cx="2895600" cy="28803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de-DE"/>
            </a:defPPr>
            <a:lvl1pPr marL="0" algn="l" defTabSz="914400" rtl="0" eaLnBrk="1" latinLnBrk="0" hangingPunct="1">
              <a:defRPr sz="1000" b="1" kern="1200" cap="all" baseline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200"/>
              </a:spcAft>
            </a:pPr>
            <a:r>
              <a:rPr lang="de-DE" cap="none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Just Getting Started…</a:t>
            </a:r>
          </a:p>
          <a:p>
            <a:pPr>
              <a:spcAft>
                <a:spcPts val="200"/>
              </a:spcAft>
            </a:pPr>
            <a:r>
              <a:rPr lang="de-DE" b="0" i="1" cap="none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No Time </a:t>
            </a:r>
            <a:r>
              <a:rPr lang="de-DE" b="0" i="1" cap="none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to</a:t>
            </a:r>
            <a:r>
              <a:rPr lang="de-DE" b="0" i="1" cap="none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Wait 4  (Budapest, 2019-12-05)</a:t>
            </a:r>
          </a:p>
        </p:txBody>
      </p:sp>
      <p:cxnSp>
        <p:nvCxnSpPr>
          <p:cNvPr id="6" name="Gerade Verbindung 5"/>
          <p:cNvCxnSpPr/>
          <p:nvPr/>
        </p:nvCxnSpPr>
        <p:spPr>
          <a:xfrm>
            <a:off x="971600" y="4515966"/>
            <a:ext cx="0" cy="5400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 bwMode="auto">
          <a:xfrm>
            <a:off x="252000" y="402218"/>
            <a:ext cx="165618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GB" sz="2400" b="1" i="1" dirty="0">
                <a:latin typeface="Calibri" panose="020F0502020204030204" pitchFamily="34" charset="0"/>
              </a:rPr>
              <a:t>Workflow</a:t>
            </a:r>
            <a:endParaRPr lang="en-GB" sz="2000" dirty="0">
              <a:latin typeface="Calibri" panose="020F0502020204030204" pitchFamily="34" charset="0"/>
            </a:endParaRPr>
          </a:p>
        </p:txBody>
      </p:sp>
      <p:pic>
        <p:nvPicPr>
          <p:cNvPr id="13" name="Inhaltsplatzhalter 3135">
            <a:extLst>
              <a:ext uri="{FF2B5EF4-FFF2-40B4-BE49-F238E27FC236}">
                <a16:creationId xmlns:a16="http://schemas.microsoft.com/office/drawing/2014/main" id="{057BEE05-AB56-384D-AC49-9DEB0A98D11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9632" y="1238400"/>
            <a:ext cx="3330499" cy="2340000"/>
          </a:xfrm>
          <a:prstGeom prst="rect">
            <a:avLst/>
          </a:prstGeom>
          <a:solidFill>
            <a:schemeClr val="bg1"/>
          </a:solidFill>
          <a:ln w="12700">
            <a:solidFill>
              <a:srgbClr val="005B99"/>
            </a:solidFill>
          </a:ln>
        </p:spPr>
      </p:pic>
      <p:sp>
        <p:nvSpPr>
          <p:cNvPr id="17" name="Titel 1">
            <a:extLst>
              <a:ext uri="{FF2B5EF4-FFF2-40B4-BE49-F238E27FC236}">
                <a16:creationId xmlns:a16="http://schemas.microsoft.com/office/drawing/2014/main" id="{353DB7D4-5C2E-4E49-AD83-CD793C96FBA5}"/>
              </a:ext>
            </a:extLst>
          </p:cNvPr>
          <p:cNvSpPr txBox="1">
            <a:spLocks/>
          </p:cNvSpPr>
          <p:nvPr/>
        </p:nvSpPr>
        <p:spPr>
          <a:xfrm>
            <a:off x="2222881" y="3579862"/>
            <a:ext cx="1404000" cy="271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5B9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ctr"/>
            <a:r>
              <a:rPr lang="de-DE" sz="1200" dirty="0" err="1"/>
              <a:t>MediaConch</a:t>
            </a:r>
            <a:endParaRPr lang="de-DE" sz="1050" dirty="0"/>
          </a:p>
        </p:txBody>
      </p:sp>
      <p:pic>
        <p:nvPicPr>
          <p:cNvPr id="16" name="Inhaltsplatzhalter 3135">
            <a:extLst>
              <a:ext uri="{FF2B5EF4-FFF2-40B4-BE49-F238E27FC236}">
                <a16:creationId xmlns:a16="http://schemas.microsoft.com/office/drawing/2014/main" id="{84F0C5BF-774B-BF45-9CCA-D6E06893E2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4269" y="1102691"/>
            <a:ext cx="1404000" cy="885946"/>
          </a:xfrm>
          <a:prstGeom prst="rect">
            <a:avLst/>
          </a:prstGeom>
          <a:solidFill>
            <a:schemeClr val="bg1"/>
          </a:solidFill>
          <a:ln w="12700">
            <a:solidFill>
              <a:srgbClr val="005B99"/>
            </a:solidFill>
          </a:ln>
        </p:spPr>
      </p:pic>
      <p:sp>
        <p:nvSpPr>
          <p:cNvPr id="18" name="Titel 1">
            <a:extLst>
              <a:ext uri="{FF2B5EF4-FFF2-40B4-BE49-F238E27FC236}">
                <a16:creationId xmlns:a16="http://schemas.microsoft.com/office/drawing/2014/main" id="{CB53A16B-CD33-1B4B-BC54-8DD6D0DA279E}"/>
              </a:ext>
            </a:extLst>
          </p:cNvPr>
          <p:cNvSpPr txBox="1">
            <a:spLocks/>
          </p:cNvSpPr>
          <p:nvPr/>
        </p:nvSpPr>
        <p:spPr>
          <a:xfrm>
            <a:off x="6524269" y="1988637"/>
            <a:ext cx="1404000" cy="271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5B9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ctr"/>
            <a:r>
              <a:rPr lang="de-DE" sz="1200" dirty="0" err="1"/>
              <a:t>MediaConch</a:t>
            </a:r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39121793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afik 24">
            <a:extLst>
              <a:ext uri="{FF2B5EF4-FFF2-40B4-BE49-F238E27FC236}">
                <a16:creationId xmlns:a16="http://schemas.microsoft.com/office/drawing/2014/main" id="{E7344123-EC1F-AB4F-BFBB-04E09909074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3686" y="332874"/>
            <a:ext cx="6903346" cy="4125852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59C84ED1-3C1D-CC49-B31E-2AB2CBE678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6842" y="332874"/>
            <a:ext cx="1269334" cy="4125852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080000" y="4464000"/>
            <a:ext cx="1951143" cy="144000"/>
          </a:xfrm>
        </p:spPr>
        <p:txBody>
          <a:bodyPr lIns="0" rIns="0"/>
          <a:lstStyle/>
          <a:p>
            <a:r>
              <a:rPr lang="de-DE" sz="1000" b="1" cap="none">
                <a:solidFill>
                  <a:schemeClr val="accent2"/>
                </a:solidFill>
                <a:latin typeface="Calibri" panose="020F0502020204030204" pitchFamily="34" charset="0"/>
              </a:rPr>
              <a:t>Archiv der sozialen Demokratie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957170" y="4677984"/>
            <a:ext cx="729630" cy="376238"/>
          </a:xfrm>
        </p:spPr>
        <p:txBody>
          <a:bodyPr/>
          <a:lstStyle/>
          <a:p>
            <a:fld id="{49974A0A-55E3-4DA1-8828-8E4A267E1F9B}" type="slidenum">
              <a:rPr lang="de-DE" smtClean="0"/>
              <a:t>9</a:t>
            </a:fld>
            <a:endParaRPr lang="de-DE"/>
          </a:p>
        </p:txBody>
      </p:sp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6CF6CC6E-F2B9-E242-A734-C0B13D709D08}"/>
              </a:ext>
            </a:extLst>
          </p:cNvPr>
          <p:cNvSpPr txBox="1">
            <a:spLocks/>
          </p:cNvSpPr>
          <p:nvPr/>
        </p:nvSpPr>
        <p:spPr>
          <a:xfrm>
            <a:off x="1080000" y="4731990"/>
            <a:ext cx="2895600" cy="28803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de-DE"/>
            </a:defPPr>
            <a:lvl1pPr marL="0" algn="l" defTabSz="914400" rtl="0" eaLnBrk="1" latinLnBrk="0" hangingPunct="1">
              <a:defRPr sz="1000" b="1" kern="1200" cap="all" baseline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200"/>
              </a:spcAft>
            </a:pPr>
            <a:r>
              <a:rPr lang="de-DE" cap="none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Just Getting Started…</a:t>
            </a:r>
          </a:p>
          <a:p>
            <a:pPr>
              <a:spcAft>
                <a:spcPts val="200"/>
              </a:spcAft>
            </a:pPr>
            <a:r>
              <a:rPr lang="de-DE" b="0" i="1" cap="none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No Time </a:t>
            </a:r>
            <a:r>
              <a:rPr lang="de-DE" b="0" i="1" cap="none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to</a:t>
            </a:r>
            <a:r>
              <a:rPr lang="de-DE" b="0" i="1" cap="none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Wait 4  (Budapest, 2019-12-05)</a:t>
            </a:r>
          </a:p>
        </p:txBody>
      </p:sp>
      <p:cxnSp>
        <p:nvCxnSpPr>
          <p:cNvPr id="6" name="Gerade Verbindung 5"/>
          <p:cNvCxnSpPr/>
          <p:nvPr/>
        </p:nvCxnSpPr>
        <p:spPr>
          <a:xfrm>
            <a:off x="971600" y="4515966"/>
            <a:ext cx="0" cy="5400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 bwMode="auto">
          <a:xfrm>
            <a:off x="252000" y="402218"/>
            <a:ext cx="165618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GB" sz="2400" b="1" i="1" dirty="0">
                <a:latin typeface="Calibri" panose="020F0502020204030204" pitchFamily="34" charset="0"/>
              </a:rPr>
              <a:t>Workflow</a:t>
            </a:r>
            <a:endParaRPr lang="en-GB" sz="2000" dirty="0">
              <a:latin typeface="Calibri" panose="020F0502020204030204" pitchFamily="34" charset="0"/>
            </a:endParaRP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353DB7D4-5C2E-4E49-AD83-CD793C96FBA5}"/>
              </a:ext>
            </a:extLst>
          </p:cNvPr>
          <p:cNvSpPr txBox="1">
            <a:spLocks/>
          </p:cNvSpPr>
          <p:nvPr/>
        </p:nvSpPr>
        <p:spPr>
          <a:xfrm>
            <a:off x="2222881" y="3579862"/>
            <a:ext cx="1404000" cy="271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5B9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ctr"/>
            <a:endParaRPr lang="de-DE" sz="1050" dirty="0"/>
          </a:p>
        </p:txBody>
      </p:sp>
      <p:pic>
        <p:nvPicPr>
          <p:cNvPr id="16" name="Inhaltsplatzhalter 3135">
            <a:extLst>
              <a:ext uri="{FF2B5EF4-FFF2-40B4-BE49-F238E27FC236}">
                <a16:creationId xmlns:a16="http://schemas.microsoft.com/office/drawing/2014/main" id="{84F0C5BF-774B-BF45-9CCA-D6E06893E237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8764" y="2829796"/>
            <a:ext cx="1404000" cy="885946"/>
          </a:xfrm>
          <a:prstGeom prst="rect">
            <a:avLst/>
          </a:prstGeom>
          <a:noFill/>
          <a:ln w="12700">
            <a:solidFill>
              <a:srgbClr val="005B99"/>
            </a:solidFill>
          </a:ln>
        </p:spPr>
      </p:pic>
      <p:sp>
        <p:nvSpPr>
          <p:cNvPr id="18" name="Titel 1">
            <a:extLst>
              <a:ext uri="{FF2B5EF4-FFF2-40B4-BE49-F238E27FC236}">
                <a16:creationId xmlns:a16="http://schemas.microsoft.com/office/drawing/2014/main" id="{CB53A16B-CD33-1B4B-BC54-8DD6D0DA279E}"/>
              </a:ext>
            </a:extLst>
          </p:cNvPr>
          <p:cNvSpPr txBox="1">
            <a:spLocks/>
          </p:cNvSpPr>
          <p:nvPr/>
        </p:nvSpPr>
        <p:spPr>
          <a:xfrm>
            <a:off x="6608764" y="3740150"/>
            <a:ext cx="1404000" cy="271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5B9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ctr"/>
            <a:r>
              <a:rPr lang="de-DE" sz="1200" dirty="0"/>
              <a:t>Visual Control</a:t>
            </a:r>
            <a:endParaRPr lang="de-DE" sz="1050" dirty="0"/>
          </a:p>
        </p:txBody>
      </p:sp>
      <p:pic>
        <p:nvPicPr>
          <p:cNvPr id="13" name="Inhaltsplatzhalter 3135">
            <a:extLst>
              <a:ext uri="{FF2B5EF4-FFF2-40B4-BE49-F238E27FC236}">
                <a16:creationId xmlns:a16="http://schemas.microsoft.com/office/drawing/2014/main" id="{057BEE05-AB56-384D-AC49-9DEB0A98D11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33545" y="1231691"/>
            <a:ext cx="2116340" cy="2484051"/>
          </a:xfrm>
          <a:prstGeom prst="rect">
            <a:avLst/>
          </a:prstGeom>
          <a:solidFill>
            <a:schemeClr val="bg1"/>
          </a:solidFill>
          <a:ln w="12700">
            <a:solidFill>
              <a:srgbClr val="005B99"/>
            </a:solidFill>
          </a:ln>
        </p:spPr>
      </p:pic>
      <p:pic>
        <p:nvPicPr>
          <p:cNvPr id="14" name="Inhaltsplatzhalter 3135">
            <a:extLst>
              <a:ext uri="{FF2B5EF4-FFF2-40B4-BE49-F238E27FC236}">
                <a16:creationId xmlns:a16="http://schemas.microsoft.com/office/drawing/2014/main" id="{577F57BB-93C6-064A-BBAB-A20FC3761F6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1782660"/>
            <a:ext cx="2101052" cy="1382111"/>
          </a:xfrm>
          <a:prstGeom prst="rect">
            <a:avLst/>
          </a:prstGeom>
          <a:solidFill>
            <a:schemeClr val="bg1"/>
          </a:solidFill>
          <a:ln w="12700">
            <a:solidFill>
              <a:srgbClr val="005B99"/>
            </a:solidFill>
          </a:ln>
        </p:spPr>
      </p:pic>
      <p:sp>
        <p:nvSpPr>
          <p:cNvPr id="15" name="Titel 1">
            <a:extLst>
              <a:ext uri="{FF2B5EF4-FFF2-40B4-BE49-F238E27FC236}">
                <a16:creationId xmlns:a16="http://schemas.microsoft.com/office/drawing/2014/main" id="{B24B5AA0-8D50-4047-A78E-9FAED3284A9A}"/>
              </a:ext>
            </a:extLst>
          </p:cNvPr>
          <p:cNvSpPr txBox="1">
            <a:spLocks/>
          </p:cNvSpPr>
          <p:nvPr/>
        </p:nvSpPr>
        <p:spPr>
          <a:xfrm>
            <a:off x="3039604" y="3740150"/>
            <a:ext cx="1404000" cy="271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5B9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ctr"/>
            <a:r>
              <a:rPr lang="de-DE" sz="1200" dirty="0"/>
              <a:t>Protocol</a:t>
            </a:r>
            <a:endParaRPr lang="de-DE" sz="1050" dirty="0"/>
          </a:p>
        </p:txBody>
      </p:sp>
      <p:pic>
        <p:nvPicPr>
          <p:cNvPr id="23" name="Inhaltsplatzhalter 3135">
            <a:extLst>
              <a:ext uri="{FF2B5EF4-FFF2-40B4-BE49-F238E27FC236}">
                <a16:creationId xmlns:a16="http://schemas.microsoft.com/office/drawing/2014/main" id="{0AE2AB9B-3B06-7A48-8D42-8B245FD3FE4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9632" y="1238400"/>
            <a:ext cx="3330499" cy="2340000"/>
          </a:xfrm>
          <a:prstGeom prst="rect">
            <a:avLst/>
          </a:prstGeom>
          <a:solidFill>
            <a:schemeClr val="bg1"/>
          </a:solidFill>
          <a:ln w="12700">
            <a:solidFill>
              <a:srgbClr val="005B99"/>
            </a:solidFill>
          </a:ln>
        </p:spPr>
      </p:pic>
      <p:pic>
        <p:nvPicPr>
          <p:cNvPr id="24" name="Inhaltsplatzhalter 3135">
            <a:extLst>
              <a:ext uri="{FF2B5EF4-FFF2-40B4-BE49-F238E27FC236}">
                <a16:creationId xmlns:a16="http://schemas.microsoft.com/office/drawing/2014/main" id="{3C2D326F-049F-A640-84A6-51F79010A54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4269" y="1102691"/>
            <a:ext cx="1404000" cy="885946"/>
          </a:xfrm>
          <a:prstGeom prst="rect">
            <a:avLst/>
          </a:prstGeom>
          <a:solidFill>
            <a:schemeClr val="bg1"/>
          </a:solidFill>
          <a:ln w="12700">
            <a:solidFill>
              <a:srgbClr val="005B99"/>
            </a:solidFill>
          </a:ln>
        </p:spPr>
      </p:pic>
    </p:spTree>
    <p:extLst>
      <p:ext uri="{BB962C8B-B14F-4D97-AF65-F5344CB8AC3E}">
        <p14:creationId xmlns:p14="http://schemas.microsoft.com/office/powerpoint/2010/main" val="357613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5" grpId="0"/>
    </p:bldLst>
  </p:timing>
</p:sld>
</file>

<file path=ppt/theme/theme1.xml><?xml version="1.0" encoding="utf-8"?>
<a:theme xmlns:a="http://schemas.openxmlformats.org/drawingml/2006/main" name="FES_freies Templat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b" anchorCtr="0" compatLnSpc="1">
        <a:prstTxWarp prst="textNoShape">
          <a:avLst/>
        </a:prstTxWarp>
      </a:bodyPr>
      <a:lstStyle>
        <a:defPPr algn="l">
          <a:lnSpc>
            <a:spcPct val="150000"/>
          </a:lnSpc>
          <a:defRPr b="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FES_freies Template</Template>
  <TotalTime>0</TotalTime>
  <Words>505</Words>
  <Application>Microsoft Macintosh PowerPoint</Application>
  <PresentationFormat>Bildschirmpräsentation (16:9)</PresentationFormat>
  <Paragraphs>131</Paragraphs>
  <Slides>15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0" baseType="lpstr">
      <vt:lpstr>Arial</vt:lpstr>
      <vt:lpstr>Calibri</vt:lpstr>
      <vt:lpstr>Segoe UI</vt:lpstr>
      <vt:lpstr>Wingdings</vt:lpstr>
      <vt:lpstr>FES_freies Template</vt:lpstr>
      <vt:lpstr>Just Getting Started… Digitization and Long-term Preservation of Audiovisual Records in the Archives of Social Democracy (AdsD)   No Time to Wait 4 (Budapest, 2019-12-05)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Friedrich Ebert Stiftung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Alexander Boix</dc:creator>
  <cp:lastModifiedBy>Alexander Boix</cp:lastModifiedBy>
  <cp:revision>114</cp:revision>
  <dcterms:created xsi:type="dcterms:W3CDTF">2018-09-24T07:51:55Z</dcterms:created>
  <dcterms:modified xsi:type="dcterms:W3CDTF">2019-12-05T14:42:54Z</dcterms:modified>
</cp:coreProperties>
</file>